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147482624" r:id="rId5"/>
    <p:sldId id="4917" r:id="rId6"/>
    <p:sldId id="266" r:id="rId7"/>
    <p:sldId id="267" r:id="rId8"/>
    <p:sldId id="2147482610" r:id="rId9"/>
    <p:sldId id="4918" r:id="rId10"/>
    <p:sldId id="2147482619" r:id="rId11"/>
    <p:sldId id="2147482616" r:id="rId12"/>
    <p:sldId id="2147482637" r:id="rId13"/>
    <p:sldId id="4941" r:id="rId14"/>
    <p:sldId id="2147482620" r:id="rId15"/>
    <p:sldId id="2147482638" r:id="rId16"/>
    <p:sldId id="2147482621" r:id="rId17"/>
    <p:sldId id="4943" r:id="rId18"/>
    <p:sldId id="2147482613" r:id="rId19"/>
    <p:sldId id="2147482617" r:id="rId20"/>
    <p:sldId id="2147482639" r:id="rId21"/>
    <p:sldId id="4933" r:id="rId22"/>
    <p:sldId id="21474826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408"/>
      </p:cViewPr>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959D4-9D4B-4386-8586-D80BDBC9E211}"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6F06E-A605-4CAA-942B-EABC8140E029}" type="slidenum">
              <a:rPr lang="en-US" smtClean="0"/>
              <a:t>‹#›</a:t>
            </a:fld>
            <a:endParaRPr lang="en-US"/>
          </a:p>
        </p:txBody>
      </p:sp>
    </p:spTree>
    <p:extLst>
      <p:ext uri="{BB962C8B-B14F-4D97-AF65-F5344CB8AC3E}">
        <p14:creationId xmlns:p14="http://schemas.microsoft.com/office/powerpoint/2010/main" val="266339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DA90C-C447-4D86-B66D-C051053B3A50}" type="slidenum">
              <a:rPr lang="en-ZA" smtClean="0"/>
              <a:t>5</a:t>
            </a:fld>
            <a:endParaRPr lang="en-ZA"/>
          </a:p>
        </p:txBody>
      </p:sp>
    </p:spTree>
    <p:extLst>
      <p:ext uri="{BB962C8B-B14F-4D97-AF65-F5344CB8AC3E}">
        <p14:creationId xmlns:p14="http://schemas.microsoft.com/office/powerpoint/2010/main" val="160672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2780-A490-A892-651F-25C7338A5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AE69D1-3078-0387-4A0D-657CE53E7B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A44C8-F89F-CBC1-0550-9E989A089A37}"/>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5" name="Footer Placeholder 4">
            <a:extLst>
              <a:ext uri="{FF2B5EF4-FFF2-40B4-BE49-F238E27FC236}">
                <a16:creationId xmlns:a16="http://schemas.microsoft.com/office/drawing/2014/main" id="{A0F88776-E9D0-A315-E8F2-1897901F0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CAE0D-4557-D264-CB16-46BAA6363C96}"/>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14300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C804-315C-5A2B-DBDF-E27C8D7DFB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F46A3-98B9-8247-E15D-C67FE03E97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47473-3373-0608-7167-21D595DE0C6E}"/>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5" name="Footer Placeholder 4">
            <a:extLst>
              <a:ext uri="{FF2B5EF4-FFF2-40B4-BE49-F238E27FC236}">
                <a16:creationId xmlns:a16="http://schemas.microsoft.com/office/drawing/2014/main" id="{9919F324-22CB-9145-1928-29D9C6C7C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E59FA-88A1-8B70-5B3A-2C95FA340645}"/>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252511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0EB2B-576D-3921-4F4A-3C6DD15F0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2E5FF0-DC7B-E4E6-E3ED-4FE6418D70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94ECC-7254-216C-7F1F-0016CE095244}"/>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5" name="Footer Placeholder 4">
            <a:extLst>
              <a:ext uri="{FF2B5EF4-FFF2-40B4-BE49-F238E27FC236}">
                <a16:creationId xmlns:a16="http://schemas.microsoft.com/office/drawing/2014/main" id="{CBCE4D81-08BC-5B29-9993-8541E6694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A7658-FA65-39B0-E385-6890DED342B9}"/>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32820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340" y="78513"/>
            <a:ext cx="10972800" cy="973138"/>
          </a:xfrm>
        </p:spPr>
        <p:txBody>
          <a:bodyPr>
            <a:normAutofit/>
          </a:bodyPr>
          <a:lstStyle>
            <a:lvl1pPr algn="l">
              <a:defRPr sz="2800" b="1">
                <a:solidFill>
                  <a:srgbClr val="032C50"/>
                </a:solidFill>
                <a:latin typeface="Arial"/>
                <a:cs typeface="Arial"/>
              </a:defRPr>
            </a:lvl1pPr>
          </a:lstStyle>
          <a:p>
            <a:r>
              <a:rPr lang="en-US"/>
              <a:t>Click to edit Master title style</a:t>
            </a:r>
          </a:p>
        </p:txBody>
      </p:sp>
      <p:sp>
        <p:nvSpPr>
          <p:cNvPr id="5" name="Content Placeholder 4"/>
          <p:cNvSpPr>
            <a:spLocks noGrp="1"/>
          </p:cNvSpPr>
          <p:nvPr>
            <p:ph sz="quarter" idx="10"/>
          </p:nvPr>
        </p:nvSpPr>
        <p:spPr>
          <a:xfrm>
            <a:off x="527051" y="1595439"/>
            <a:ext cx="11051116" cy="4159720"/>
          </a:xfrm>
        </p:spPr>
        <p:txBody>
          <a:bodyPr/>
          <a:lstStyle>
            <a:lvl1pPr>
              <a:defRPr sz="2000">
                <a:solidFill>
                  <a:srgbClr val="032C50"/>
                </a:solidFill>
                <a:latin typeface="Arial"/>
                <a:cs typeface="Arial"/>
              </a:defRPr>
            </a:lvl1pPr>
            <a:lvl2pPr>
              <a:defRPr sz="1800">
                <a:solidFill>
                  <a:srgbClr val="032C50"/>
                </a:solidFill>
                <a:latin typeface="Arial"/>
                <a:cs typeface="Arial"/>
              </a:defRPr>
            </a:lvl2pPr>
            <a:lvl3pPr>
              <a:defRPr sz="1600">
                <a:solidFill>
                  <a:srgbClr val="032C50"/>
                </a:solidFill>
                <a:latin typeface="Arial"/>
                <a:cs typeface="Arial"/>
              </a:defRPr>
            </a:lvl3pPr>
            <a:lvl4pPr>
              <a:defRPr sz="1600">
                <a:solidFill>
                  <a:srgbClr val="032C50"/>
                </a:solidFill>
                <a:latin typeface="Arial"/>
                <a:cs typeface="Arial"/>
              </a:defRPr>
            </a:lvl4pPr>
            <a:lvl5pPr>
              <a:defRPr sz="1200">
                <a:solidFill>
                  <a:srgbClr val="032C5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642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2954-5534-F6E8-3BDE-2A1D0C50D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923B9-DE7C-A791-4613-9B81447EE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209C7-9305-C08F-6C0E-8DA4037B3451}"/>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5" name="Footer Placeholder 4">
            <a:extLst>
              <a:ext uri="{FF2B5EF4-FFF2-40B4-BE49-F238E27FC236}">
                <a16:creationId xmlns:a16="http://schemas.microsoft.com/office/drawing/2014/main" id="{F3AF1866-CABC-A20D-98D3-811A8C563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BB51D-BD13-ABD6-0F1D-C504F7CEEEAF}"/>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411857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970B-91E3-68DE-79B7-E409584EE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1E5E6-CBF4-F95F-E1AB-B8827F1D5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711DDF-6937-EC6D-839E-7823A44AEF98}"/>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5" name="Footer Placeholder 4">
            <a:extLst>
              <a:ext uri="{FF2B5EF4-FFF2-40B4-BE49-F238E27FC236}">
                <a16:creationId xmlns:a16="http://schemas.microsoft.com/office/drawing/2014/main" id="{1FE889A4-256E-31BF-28BF-A4EB66D10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04D96-2C42-51A2-C2EF-AAD9FF262CB1}"/>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154445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08AA-4531-7A99-92E1-3058D24706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8681A-B96C-E50F-F14F-F0FC34F4F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277B17-5360-8F5F-5E0D-AD8EC6590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C51DA-8C30-B0B9-F0F7-B7FA0CBAABAC}"/>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6" name="Footer Placeholder 5">
            <a:extLst>
              <a:ext uri="{FF2B5EF4-FFF2-40B4-BE49-F238E27FC236}">
                <a16:creationId xmlns:a16="http://schemas.microsoft.com/office/drawing/2014/main" id="{277FA9BA-99A3-7C0F-C19C-CFD518FD6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A4CA8-9405-B19E-8882-DCC08643F9BC}"/>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281157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287B-F12D-3ED8-E937-6CB391B845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A4794-7279-6A21-6ADC-19B0FCCEF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27B9E-9DB3-F90D-116D-AF2627D72C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4DB68-DE2C-8C14-A3E0-5516192A9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65B98-6AAF-0758-BF1A-078FA07DA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1DD612-2296-C8A5-0397-5EE9EE336111}"/>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8" name="Footer Placeholder 7">
            <a:extLst>
              <a:ext uri="{FF2B5EF4-FFF2-40B4-BE49-F238E27FC236}">
                <a16:creationId xmlns:a16="http://schemas.microsoft.com/office/drawing/2014/main" id="{CFFB4473-5CA0-868B-7259-18A18398B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305A67-75C5-F0F5-3B5C-3C635DCEFE5C}"/>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102820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9DC5-835E-B4A0-0F11-ACFF7AB43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309F1A-5F9B-E1E5-5829-F00AEBF9F42F}"/>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4" name="Footer Placeholder 3">
            <a:extLst>
              <a:ext uri="{FF2B5EF4-FFF2-40B4-BE49-F238E27FC236}">
                <a16:creationId xmlns:a16="http://schemas.microsoft.com/office/drawing/2014/main" id="{C57FA7B0-1ED0-1572-6600-1EC9C5B67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3E6E23-1DAB-B17F-19B2-C8BFBB402858}"/>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429008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E02493-E26F-3A9C-EB69-7EC07BEF2F22}"/>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3" name="Footer Placeholder 2">
            <a:extLst>
              <a:ext uri="{FF2B5EF4-FFF2-40B4-BE49-F238E27FC236}">
                <a16:creationId xmlns:a16="http://schemas.microsoft.com/office/drawing/2014/main" id="{B103F27A-4A8B-A106-16EC-168B086F90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3F7535-2973-254E-7425-86413A050EBC}"/>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200771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5EBE9-F4DB-5B49-AA0B-57FEC6F39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32A1A0-9CF7-EE80-307E-7CF27024D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F8982-0192-9CA5-2C46-3A526E642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2D3D8-9843-CBEF-7DFE-74CD6961F0E3}"/>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6" name="Footer Placeholder 5">
            <a:extLst>
              <a:ext uri="{FF2B5EF4-FFF2-40B4-BE49-F238E27FC236}">
                <a16:creationId xmlns:a16="http://schemas.microsoft.com/office/drawing/2014/main" id="{61E6CBC4-7A52-E0CB-7709-F1B9469C2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DE48A-3686-B276-4626-D48CA7C23244}"/>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283637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5640-81DC-3485-74A2-B560206CC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9C4169-BF32-74D2-F7A9-2680E0EDD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213638-52DC-6343-1BBF-25137220D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4842E6-165E-859F-1D01-43D648099F79}"/>
              </a:ext>
            </a:extLst>
          </p:cNvPr>
          <p:cNvSpPr>
            <a:spLocks noGrp="1"/>
          </p:cNvSpPr>
          <p:nvPr>
            <p:ph type="dt" sz="half" idx="10"/>
          </p:nvPr>
        </p:nvSpPr>
        <p:spPr/>
        <p:txBody>
          <a:bodyPr/>
          <a:lstStyle/>
          <a:p>
            <a:fld id="{C57E3BD8-0B9B-43A0-8FF5-9096D5150262}" type="datetimeFigureOut">
              <a:rPr lang="en-US" smtClean="0"/>
              <a:t>6/8/2026</a:t>
            </a:fld>
            <a:endParaRPr lang="en-US"/>
          </a:p>
        </p:txBody>
      </p:sp>
      <p:sp>
        <p:nvSpPr>
          <p:cNvPr id="6" name="Footer Placeholder 5">
            <a:extLst>
              <a:ext uri="{FF2B5EF4-FFF2-40B4-BE49-F238E27FC236}">
                <a16:creationId xmlns:a16="http://schemas.microsoft.com/office/drawing/2014/main" id="{BE1F46FE-F91A-73A1-3813-15536E446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E12C7-BDFE-6EE6-00AE-D4CF70DD51CD}"/>
              </a:ext>
            </a:extLst>
          </p:cNvPr>
          <p:cNvSpPr>
            <a:spLocks noGrp="1"/>
          </p:cNvSpPr>
          <p:nvPr>
            <p:ph type="sldNum" sz="quarter" idx="12"/>
          </p:nvPr>
        </p:nvSpPr>
        <p:spPr/>
        <p:txBody>
          <a:bodyPr/>
          <a:lstStyle/>
          <a:p>
            <a:fld id="{772D7E96-CD70-42E2-BDD2-72832B22D4FE}" type="slidenum">
              <a:rPr lang="en-US" smtClean="0"/>
              <a:t>‹#›</a:t>
            </a:fld>
            <a:endParaRPr lang="en-US"/>
          </a:p>
        </p:txBody>
      </p:sp>
    </p:spTree>
    <p:extLst>
      <p:ext uri="{BB962C8B-B14F-4D97-AF65-F5344CB8AC3E}">
        <p14:creationId xmlns:p14="http://schemas.microsoft.com/office/powerpoint/2010/main" val="79041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C49C34-4957-E4BC-316D-906FD10DE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25A615-34E9-7260-9261-8EC94F631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93687-7070-3C6D-C389-F1C75DE83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7E3BD8-0B9B-43A0-8FF5-9096D5150262}" type="datetimeFigureOut">
              <a:rPr lang="en-US" smtClean="0"/>
              <a:t>6/8/2026</a:t>
            </a:fld>
            <a:endParaRPr lang="en-US"/>
          </a:p>
        </p:txBody>
      </p:sp>
      <p:sp>
        <p:nvSpPr>
          <p:cNvPr id="5" name="Footer Placeholder 4">
            <a:extLst>
              <a:ext uri="{FF2B5EF4-FFF2-40B4-BE49-F238E27FC236}">
                <a16:creationId xmlns:a16="http://schemas.microsoft.com/office/drawing/2014/main" id="{FD8B4DB4-1C71-671E-888C-3AF9A6D92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934D03-4C33-25E3-E260-1090DA3EE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7E96-CD70-42E2-BDD2-72832B22D4FE}" type="slidenum">
              <a:rPr lang="en-US" smtClean="0"/>
              <a:t>‹#›</a:t>
            </a:fld>
            <a:endParaRPr lang="en-US"/>
          </a:p>
        </p:txBody>
      </p:sp>
    </p:spTree>
    <p:extLst>
      <p:ext uri="{BB962C8B-B14F-4D97-AF65-F5344CB8AC3E}">
        <p14:creationId xmlns:p14="http://schemas.microsoft.com/office/powerpoint/2010/main" val="3412291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sv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39083-460A-6BE8-52A0-175BDB6A8FCA}"/>
              </a:ext>
            </a:extLst>
          </p:cNvPr>
          <p:cNvSpPr>
            <a:spLocks noGrp="1"/>
          </p:cNvSpPr>
          <p:nvPr>
            <p:ph idx="1"/>
          </p:nvPr>
        </p:nvSpPr>
        <p:spPr>
          <a:xfrm>
            <a:off x="838200" y="1008871"/>
            <a:ext cx="10515600" cy="4926563"/>
          </a:xfrm>
        </p:spPr>
        <p:txBody>
          <a:bodyPr>
            <a:normAutofit lnSpcReduction="10000"/>
          </a:bodyPr>
          <a:lstStyle/>
          <a:p>
            <a:pPr marL="0" indent="0" algn="ctr">
              <a:buNone/>
            </a:pPr>
            <a:endParaRPr lang="en-US" dirty="0"/>
          </a:p>
          <a:p>
            <a:pPr marL="0" indent="0" algn="ctr">
              <a:lnSpc>
                <a:spcPct val="120000"/>
              </a:lnSpc>
              <a:spcBef>
                <a:spcPts val="0"/>
              </a:spcBef>
              <a:buNone/>
            </a:pPr>
            <a:r>
              <a:rPr lang="en-US" sz="4000" b="1" dirty="0">
                <a:solidFill>
                  <a:schemeClr val="accent6">
                    <a:lumMod val="50000"/>
                  </a:schemeClr>
                </a:solidFill>
              </a:rPr>
              <a:t>Strategic Environmental and Social Assessment (SESA) of Green Hydrogen in the Central Valley</a:t>
            </a:r>
            <a:endParaRPr lang="en-US" sz="3600" dirty="0"/>
          </a:p>
          <a:p>
            <a:pPr marL="0" indent="0" algn="ctr">
              <a:buNone/>
            </a:pPr>
            <a:endParaRPr lang="en-US" b="1" dirty="0">
              <a:solidFill>
                <a:schemeClr val="accent5">
                  <a:lumMod val="50000"/>
                </a:schemeClr>
              </a:solidFill>
            </a:endParaRPr>
          </a:p>
          <a:p>
            <a:pPr marL="0" indent="0" algn="ctr">
              <a:buNone/>
            </a:pPr>
            <a:r>
              <a:rPr lang="en-US" sz="3600" b="1" dirty="0">
                <a:solidFill>
                  <a:schemeClr val="accent5">
                    <a:lumMod val="50000"/>
                  </a:schemeClr>
                </a:solidFill>
              </a:rPr>
              <a:t>Working Group Meeting #1</a:t>
            </a:r>
          </a:p>
          <a:p>
            <a:pPr marL="0" indent="0" algn="ctr">
              <a:buNone/>
            </a:pPr>
            <a:r>
              <a:rPr lang="en-US" dirty="0"/>
              <a:t>09 June 2026 </a:t>
            </a:r>
          </a:p>
          <a:p>
            <a:pPr marL="0" indent="0" algn="ctr">
              <a:buNone/>
            </a:pPr>
            <a:endParaRPr lang="en-US" dirty="0"/>
          </a:p>
          <a:p>
            <a:pPr marL="0" indent="0" algn="ctr">
              <a:buNone/>
            </a:pPr>
            <a:r>
              <a:rPr lang="en-US" dirty="0"/>
              <a:t>Dr Greg Schreiner</a:t>
            </a:r>
          </a:p>
          <a:p>
            <a:pPr marL="0" indent="0" algn="ctr">
              <a:buNone/>
            </a:pPr>
            <a:r>
              <a:rPr lang="en-US" dirty="0"/>
              <a:t>CSIR</a:t>
            </a:r>
          </a:p>
        </p:txBody>
      </p:sp>
      <p:pic>
        <p:nvPicPr>
          <p:cNvPr id="7" name="Picture 6">
            <a:extLst>
              <a:ext uri="{FF2B5EF4-FFF2-40B4-BE49-F238E27FC236}">
                <a16:creationId xmlns:a16="http://schemas.microsoft.com/office/drawing/2014/main" id="{24A6DAF2-7195-1E1A-5A44-03D6EDA69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346" y="5651819"/>
            <a:ext cx="2567354" cy="770206"/>
          </a:xfrm>
          <a:prstGeom prst="rect">
            <a:avLst/>
          </a:prstGeom>
        </p:spPr>
      </p:pic>
      <p:pic>
        <p:nvPicPr>
          <p:cNvPr id="10" name="Picture 9">
            <a:extLst>
              <a:ext uri="{FF2B5EF4-FFF2-40B4-BE49-F238E27FC236}">
                <a16:creationId xmlns:a16="http://schemas.microsoft.com/office/drawing/2014/main" id="{235E4850-0342-9227-DA75-6A5962206250}"/>
              </a:ext>
            </a:extLst>
          </p:cNvPr>
          <p:cNvPicPr>
            <a:picLocks noChangeAspect="1"/>
          </p:cNvPicPr>
          <p:nvPr/>
        </p:nvPicPr>
        <p:blipFill>
          <a:blip r:embed="rId3"/>
          <a:stretch>
            <a:fillRect/>
          </a:stretch>
        </p:blipFill>
        <p:spPr>
          <a:xfrm>
            <a:off x="3778000" y="-1624"/>
            <a:ext cx="3621176" cy="1102621"/>
          </a:xfrm>
          <a:prstGeom prst="rect">
            <a:avLst/>
          </a:prstGeom>
        </p:spPr>
      </p:pic>
      <p:pic>
        <p:nvPicPr>
          <p:cNvPr id="2" name="logozutari_large_white">
            <a:extLst>
              <a:ext uri="{FF2B5EF4-FFF2-40B4-BE49-F238E27FC236}">
                <a16:creationId xmlns:a16="http://schemas.microsoft.com/office/drawing/2014/main" id="{158B661A-62DC-0972-D63A-A026C0F83280}"/>
              </a:ext>
            </a:extLst>
          </p:cNvPr>
          <p:cNvPicPr>
            <a:picLocks/>
          </p:cNvPicPr>
          <p:nvPr/>
        </p:nvPicPr>
        <p:blipFill>
          <a:blip>
            <a:extLst>
              <a:ext uri="{96DAC541-7B7A-43D3-8B79-37D633B846F1}">
                <asvg:svgBlip xmlns:asvg="http://schemas.microsoft.com/office/drawing/2016/SVG/main" r:embed="rId4"/>
              </a:ext>
            </a:extLst>
          </a:blip>
          <a:stretch>
            <a:fillRect/>
          </a:stretch>
        </p:blipFill>
        <p:spPr>
          <a:xfrm>
            <a:off x="1355527" y="4516845"/>
            <a:ext cx="2231331" cy="554341"/>
          </a:xfrm>
          <a:prstGeom prst="rect">
            <a:avLst/>
          </a:prstGeom>
        </p:spPr>
      </p:pic>
      <p:pic>
        <p:nvPicPr>
          <p:cNvPr id="4" name="logozutari_large_white">
            <a:extLst>
              <a:ext uri="{FF2B5EF4-FFF2-40B4-BE49-F238E27FC236}">
                <a16:creationId xmlns:a16="http://schemas.microsoft.com/office/drawing/2014/main" id="{5EF09444-084C-20BA-0716-8E1659A184F0}"/>
              </a:ext>
            </a:extLst>
          </p:cNvPr>
          <p:cNvPicPr>
            <a:picLocks/>
          </p:cNvPicPr>
          <p:nvPr/>
        </p:nvPicPr>
        <p:blipFill>
          <a:blip>
            <a:extLst>
              <a:ext uri="{96DAC541-7B7A-43D3-8B79-37D633B846F1}">
                <asvg:svgBlip xmlns:asvg="http://schemas.microsoft.com/office/drawing/2016/SVG/main" r:embed="rId5"/>
              </a:ext>
            </a:extLst>
          </a:blip>
          <a:stretch>
            <a:fillRect/>
          </a:stretch>
        </p:blipFill>
        <p:spPr>
          <a:xfrm>
            <a:off x="545969" y="5656463"/>
            <a:ext cx="2340430" cy="558984"/>
          </a:xfrm>
          <a:prstGeom prst="rect">
            <a:avLst/>
          </a:prstGeom>
        </p:spPr>
      </p:pic>
    </p:spTree>
    <p:extLst>
      <p:ext uri="{BB962C8B-B14F-4D97-AF65-F5344CB8AC3E}">
        <p14:creationId xmlns:p14="http://schemas.microsoft.com/office/powerpoint/2010/main" val="118889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8DF4C7-25AE-69C6-183D-8B73168330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4913" y="870857"/>
            <a:ext cx="8403485" cy="5841978"/>
          </a:xfrm>
          <a:prstGeom prst="rect">
            <a:avLst/>
          </a:prstGeom>
          <a:noFill/>
          <a:ln>
            <a:noFill/>
          </a:ln>
        </p:spPr>
      </p:pic>
      <p:sp>
        <p:nvSpPr>
          <p:cNvPr id="7" name="Title 1">
            <a:extLst>
              <a:ext uri="{FF2B5EF4-FFF2-40B4-BE49-F238E27FC236}">
                <a16:creationId xmlns:a16="http://schemas.microsoft.com/office/drawing/2014/main" id="{2F0EE7B9-8F65-B213-9C64-FA9B946DB44B}"/>
              </a:ext>
            </a:extLst>
          </p:cNvPr>
          <p:cNvSpPr>
            <a:spLocks noGrp="1"/>
          </p:cNvSpPr>
          <p:nvPr>
            <p:ph type="title"/>
          </p:nvPr>
        </p:nvSpPr>
        <p:spPr>
          <a:xfrm>
            <a:off x="441802" y="-119743"/>
            <a:ext cx="10169235" cy="914400"/>
          </a:xfrm>
        </p:spPr>
        <p:txBody>
          <a:bodyPr>
            <a:normAutofit fontScale="90000"/>
          </a:bodyPr>
          <a:lstStyle/>
          <a:p>
            <a:pPr>
              <a:lnSpc>
                <a:spcPct val="150000"/>
              </a:lnSpc>
              <a:spcBef>
                <a:spcPts val="600"/>
              </a:spcBef>
            </a:pPr>
            <a:r>
              <a:rPr lang="en-US" dirty="0"/>
              <a:t>Scope of technology/infrastructure considered in the SESA </a:t>
            </a:r>
          </a:p>
        </p:txBody>
      </p:sp>
    </p:spTree>
    <p:extLst>
      <p:ext uri="{BB962C8B-B14F-4D97-AF65-F5344CB8AC3E}">
        <p14:creationId xmlns:p14="http://schemas.microsoft.com/office/powerpoint/2010/main" val="193523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EEE3D-0327-4EA4-7747-4BEEEFCA7094}"/>
              </a:ext>
            </a:extLst>
          </p:cNvPr>
          <p:cNvSpPr>
            <a:spLocks noGrp="1"/>
          </p:cNvSpPr>
          <p:nvPr>
            <p:ph type="title"/>
          </p:nvPr>
        </p:nvSpPr>
        <p:spPr>
          <a:xfrm>
            <a:off x="163286" y="85725"/>
            <a:ext cx="10972800" cy="973138"/>
          </a:xfrm>
        </p:spPr>
        <p:txBody>
          <a:bodyPr>
            <a:normAutofit/>
          </a:bodyPr>
          <a:lstStyle/>
          <a:p>
            <a:r>
              <a:rPr lang="en-US" sz="3200" dirty="0"/>
              <a:t>Study methods - scenarios</a:t>
            </a:r>
          </a:p>
        </p:txBody>
      </p:sp>
      <p:pic>
        <p:nvPicPr>
          <p:cNvPr id="3" name="Graphic 1">
            <a:extLst>
              <a:ext uri="{FF2B5EF4-FFF2-40B4-BE49-F238E27FC236}">
                <a16:creationId xmlns:a16="http://schemas.microsoft.com/office/drawing/2014/main" id="{2E34AB40-AD9A-878C-4053-76489C3A794D}"/>
              </a:ext>
            </a:extLst>
          </p:cNvPr>
          <p:cNvPicPr>
            <a:picLocks noChangeAspect="1"/>
          </p:cNvPicPr>
          <p:nvPr/>
        </p:nvPicPr>
        <p:blipFill rotWithShape="1">
          <a:blip>
            <a:extLst>
              <a:ext uri="{96DAC541-7B7A-43D3-8B79-37D633B846F1}">
                <asvg:svgBlip xmlns:asvg="http://schemas.microsoft.com/office/drawing/2016/SVG/main" r:embed="rId2"/>
              </a:ext>
            </a:extLst>
          </a:blip>
          <a:srcRect l="-3" t="7144" r="18423" b="15674"/>
          <a:stretch>
            <a:fillRect/>
          </a:stretch>
        </p:blipFill>
        <p:spPr bwMode="auto">
          <a:xfrm>
            <a:off x="3543894" y="1463040"/>
            <a:ext cx="8759139" cy="4611257"/>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4037089F-BBB9-09BE-F025-557C7B73CFB3}"/>
              </a:ext>
            </a:extLst>
          </p:cNvPr>
          <p:cNvSpPr txBox="1"/>
          <p:nvPr/>
        </p:nvSpPr>
        <p:spPr>
          <a:xfrm>
            <a:off x="163285" y="1638359"/>
            <a:ext cx="5180239" cy="3970318"/>
          </a:xfrm>
          <a:prstGeom prst="rect">
            <a:avLst/>
          </a:prstGeom>
          <a:noFill/>
        </p:spPr>
        <p:txBody>
          <a:bodyPr wrap="square" rtlCol="0">
            <a:spAutoFit/>
          </a:bodyPr>
          <a:lstStyle/>
          <a:p>
            <a:pPr lvl="0"/>
            <a:r>
              <a:rPr lang="en-ZA" b="1" dirty="0"/>
              <a:t>SMALL GH2 + EXISTING TRENDS </a:t>
            </a:r>
          </a:p>
          <a:p>
            <a:pPr lvl="0"/>
            <a:r>
              <a:rPr lang="en-ZA" b="1" dirty="0"/>
              <a:t>(2025 to 2050) </a:t>
            </a:r>
          </a:p>
          <a:p>
            <a:pPr lvl="0"/>
            <a:r>
              <a:rPr lang="en-ZA" b="1" dirty="0"/>
              <a:t>0.5 mtpa GH2-eq</a:t>
            </a:r>
          </a:p>
          <a:p>
            <a:pPr lvl="0"/>
            <a:endParaRPr lang="en-US" dirty="0"/>
          </a:p>
          <a:p>
            <a:pPr lvl="0"/>
            <a:endParaRPr lang="en-US" dirty="0"/>
          </a:p>
          <a:p>
            <a:pPr lvl="0"/>
            <a:endParaRPr lang="en-US" dirty="0"/>
          </a:p>
          <a:p>
            <a:pPr lvl="0"/>
            <a:r>
              <a:rPr lang="en-ZA" b="1" dirty="0"/>
              <a:t>MEDIUM GH2 </a:t>
            </a:r>
          </a:p>
          <a:p>
            <a:pPr lvl="0"/>
            <a:r>
              <a:rPr lang="en-ZA" b="1" dirty="0"/>
              <a:t>(2030 to 2050) </a:t>
            </a:r>
          </a:p>
          <a:p>
            <a:pPr lvl="0"/>
            <a:r>
              <a:rPr lang="en-ZA" b="1" dirty="0"/>
              <a:t>1 mtpa GH2-eq</a:t>
            </a:r>
            <a:endParaRPr lang="en-US" dirty="0"/>
          </a:p>
          <a:p>
            <a:pPr lvl="0"/>
            <a:endParaRPr lang="en-US" dirty="0"/>
          </a:p>
          <a:p>
            <a:pPr lvl="0"/>
            <a:endParaRPr lang="en-US" dirty="0"/>
          </a:p>
          <a:p>
            <a:pPr lvl="0"/>
            <a:r>
              <a:rPr lang="en-ZA" b="1" dirty="0"/>
              <a:t>BIG GH2 </a:t>
            </a:r>
          </a:p>
          <a:p>
            <a:pPr lvl="0"/>
            <a:r>
              <a:rPr lang="en-ZA" b="1" dirty="0"/>
              <a:t>(2040 to 2050) </a:t>
            </a:r>
          </a:p>
          <a:p>
            <a:pPr lvl="0"/>
            <a:r>
              <a:rPr lang="en-ZA" b="1" dirty="0"/>
              <a:t>3 mtpa GH2-eq</a:t>
            </a:r>
            <a:endParaRPr lang="en-US" dirty="0"/>
          </a:p>
        </p:txBody>
      </p:sp>
    </p:spTree>
    <p:extLst>
      <p:ext uri="{BB962C8B-B14F-4D97-AF65-F5344CB8AC3E}">
        <p14:creationId xmlns:p14="http://schemas.microsoft.com/office/powerpoint/2010/main" val="306681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9558D-70FC-026B-BD17-BC627BD39946}"/>
              </a:ext>
            </a:extLst>
          </p:cNvPr>
          <p:cNvGraphicFramePr>
            <a:graphicFrameLocks noGrp="1"/>
          </p:cNvGraphicFramePr>
          <p:nvPr>
            <p:extLst>
              <p:ext uri="{D42A27DB-BD31-4B8C-83A1-F6EECF244321}">
                <p14:modId xmlns:p14="http://schemas.microsoft.com/office/powerpoint/2010/main" val="1119510115"/>
              </p:ext>
            </p:extLst>
          </p:nvPr>
        </p:nvGraphicFramePr>
        <p:xfrm>
          <a:off x="1080135" y="1363981"/>
          <a:ext cx="9784080" cy="4907997"/>
        </p:xfrm>
        <a:graphic>
          <a:graphicData uri="http://schemas.openxmlformats.org/drawingml/2006/table">
            <a:tbl>
              <a:tblPr>
                <a:tableStyleId>{BDBED569-4797-4DF1-A0F4-6AAB3CD982D8}</a:tableStyleId>
              </a:tblPr>
              <a:tblGrid>
                <a:gridCol w="2446020">
                  <a:extLst>
                    <a:ext uri="{9D8B030D-6E8A-4147-A177-3AD203B41FA5}">
                      <a16:colId xmlns:a16="http://schemas.microsoft.com/office/drawing/2014/main" val="183795387"/>
                    </a:ext>
                  </a:extLst>
                </a:gridCol>
                <a:gridCol w="2446020">
                  <a:extLst>
                    <a:ext uri="{9D8B030D-6E8A-4147-A177-3AD203B41FA5}">
                      <a16:colId xmlns:a16="http://schemas.microsoft.com/office/drawing/2014/main" val="3324616886"/>
                    </a:ext>
                  </a:extLst>
                </a:gridCol>
                <a:gridCol w="2446020">
                  <a:extLst>
                    <a:ext uri="{9D8B030D-6E8A-4147-A177-3AD203B41FA5}">
                      <a16:colId xmlns:a16="http://schemas.microsoft.com/office/drawing/2014/main" val="1310366574"/>
                    </a:ext>
                  </a:extLst>
                </a:gridCol>
                <a:gridCol w="2446020">
                  <a:extLst>
                    <a:ext uri="{9D8B030D-6E8A-4147-A177-3AD203B41FA5}">
                      <a16:colId xmlns:a16="http://schemas.microsoft.com/office/drawing/2014/main" val="3260542479"/>
                    </a:ext>
                  </a:extLst>
                </a:gridCol>
              </a:tblGrid>
              <a:tr h="512877">
                <a:tc>
                  <a:txBody>
                    <a:bodyPr/>
                    <a:lstStyle/>
                    <a:p>
                      <a:pPr>
                        <a:buNone/>
                      </a:pPr>
                      <a:r>
                        <a:rPr lang="en-US" sz="1600" b="1" dirty="0"/>
                        <a:t>Indicator</a:t>
                      </a:r>
                    </a:p>
                  </a:txBody>
                  <a:tcPr marL="73751" marR="73751" marT="36876" marB="36876" anchor="ctr"/>
                </a:tc>
                <a:tc>
                  <a:txBody>
                    <a:bodyPr/>
                    <a:lstStyle/>
                    <a:p>
                      <a:pPr algn="ctr">
                        <a:buNone/>
                      </a:pPr>
                      <a:r>
                        <a:rPr lang="en-US" sz="1600" b="1" dirty="0"/>
                        <a:t>SMALL GH2</a:t>
                      </a:r>
                    </a:p>
                  </a:txBody>
                  <a:tcPr marL="73751" marR="73751" marT="36876" marB="36876" anchor="ctr"/>
                </a:tc>
                <a:tc>
                  <a:txBody>
                    <a:bodyPr/>
                    <a:lstStyle/>
                    <a:p>
                      <a:pPr algn="ctr">
                        <a:buNone/>
                      </a:pPr>
                      <a:r>
                        <a:rPr lang="en-US" sz="1600" b="1" dirty="0"/>
                        <a:t>MEDIUM GH2</a:t>
                      </a:r>
                    </a:p>
                  </a:txBody>
                  <a:tcPr marL="73751" marR="73751" marT="36876" marB="36876" anchor="ctr"/>
                </a:tc>
                <a:tc>
                  <a:txBody>
                    <a:bodyPr/>
                    <a:lstStyle/>
                    <a:p>
                      <a:pPr algn="ctr">
                        <a:buNone/>
                      </a:pPr>
                      <a:r>
                        <a:rPr lang="en-US" sz="1600" b="1" dirty="0"/>
                        <a:t>BIG GH2</a:t>
                      </a:r>
                    </a:p>
                  </a:txBody>
                  <a:tcPr marL="73751" marR="73751" marT="36876" marB="36876" anchor="ctr"/>
                </a:tc>
                <a:extLst>
                  <a:ext uri="{0D108BD9-81ED-4DB2-BD59-A6C34878D82A}">
                    <a16:rowId xmlns:a16="http://schemas.microsoft.com/office/drawing/2014/main" val="2947308641"/>
                  </a:ext>
                </a:extLst>
              </a:tr>
              <a:tr h="289450">
                <a:tc>
                  <a:txBody>
                    <a:bodyPr/>
                    <a:lstStyle/>
                    <a:p>
                      <a:pPr>
                        <a:buNone/>
                      </a:pPr>
                      <a:r>
                        <a:rPr lang="en-US" sz="1600"/>
                        <a:t>GH2-eq production</a:t>
                      </a:r>
                    </a:p>
                  </a:txBody>
                  <a:tcPr marL="73751" marR="73751" marT="36876" marB="36876" anchor="ctr"/>
                </a:tc>
                <a:tc>
                  <a:txBody>
                    <a:bodyPr/>
                    <a:lstStyle/>
                    <a:p>
                      <a:pPr algn="ctr">
                        <a:buNone/>
                      </a:pPr>
                      <a:r>
                        <a:rPr lang="en-US" sz="1600" dirty="0"/>
                        <a:t>0.5 mtpa</a:t>
                      </a:r>
                    </a:p>
                  </a:txBody>
                  <a:tcPr marL="73751" marR="73751" marT="36876" marB="36876" anchor="ctr"/>
                </a:tc>
                <a:tc>
                  <a:txBody>
                    <a:bodyPr/>
                    <a:lstStyle/>
                    <a:p>
                      <a:pPr algn="ctr">
                        <a:buNone/>
                      </a:pPr>
                      <a:r>
                        <a:rPr lang="en-US" sz="1600" dirty="0"/>
                        <a:t>1 mtpa</a:t>
                      </a:r>
                    </a:p>
                  </a:txBody>
                  <a:tcPr marL="73751" marR="73751" marT="36876" marB="36876" anchor="ctr"/>
                </a:tc>
                <a:tc>
                  <a:txBody>
                    <a:bodyPr/>
                    <a:lstStyle/>
                    <a:p>
                      <a:pPr algn="ctr">
                        <a:buNone/>
                      </a:pPr>
                      <a:r>
                        <a:rPr lang="en-US" sz="1600" dirty="0"/>
                        <a:t>3 mtpa</a:t>
                      </a:r>
                    </a:p>
                  </a:txBody>
                  <a:tcPr marL="73751" marR="73751" marT="36876" marB="36876" anchor="ctr"/>
                </a:tc>
                <a:extLst>
                  <a:ext uri="{0D108BD9-81ED-4DB2-BD59-A6C34878D82A}">
                    <a16:rowId xmlns:a16="http://schemas.microsoft.com/office/drawing/2014/main" val="3464459608"/>
                  </a:ext>
                </a:extLst>
              </a:tr>
              <a:tr h="289450">
                <a:tc>
                  <a:txBody>
                    <a:bodyPr/>
                    <a:lstStyle/>
                    <a:p>
                      <a:pPr>
                        <a:buNone/>
                      </a:pPr>
                      <a:r>
                        <a:rPr lang="en-US" sz="1600" dirty="0"/>
                        <a:t>Electrolysers</a:t>
                      </a:r>
                    </a:p>
                  </a:txBody>
                  <a:tcPr marL="73751" marR="73751" marT="36876" marB="36876" anchor="ctr"/>
                </a:tc>
                <a:tc>
                  <a:txBody>
                    <a:bodyPr/>
                    <a:lstStyle/>
                    <a:p>
                      <a:pPr algn="ctr">
                        <a:buNone/>
                      </a:pPr>
                      <a:r>
                        <a:rPr lang="en-US" sz="1600"/>
                        <a:t>5 GW</a:t>
                      </a:r>
                    </a:p>
                  </a:txBody>
                  <a:tcPr marL="73751" marR="73751" marT="36876" marB="36876" anchor="ctr"/>
                </a:tc>
                <a:tc>
                  <a:txBody>
                    <a:bodyPr/>
                    <a:lstStyle/>
                    <a:p>
                      <a:pPr algn="ctr">
                        <a:buNone/>
                      </a:pPr>
                      <a:r>
                        <a:rPr lang="en-US" sz="1600" dirty="0"/>
                        <a:t>10 GW</a:t>
                      </a:r>
                    </a:p>
                  </a:txBody>
                  <a:tcPr marL="73751" marR="73751" marT="36876" marB="36876" anchor="ctr"/>
                </a:tc>
                <a:tc>
                  <a:txBody>
                    <a:bodyPr/>
                    <a:lstStyle/>
                    <a:p>
                      <a:pPr algn="ctr">
                        <a:buNone/>
                      </a:pPr>
                      <a:r>
                        <a:rPr lang="en-US" sz="1600"/>
                        <a:t>30 GW</a:t>
                      </a:r>
                    </a:p>
                  </a:txBody>
                  <a:tcPr marL="73751" marR="73751" marT="36876" marB="36876" anchor="ctr"/>
                </a:tc>
                <a:extLst>
                  <a:ext uri="{0D108BD9-81ED-4DB2-BD59-A6C34878D82A}">
                    <a16:rowId xmlns:a16="http://schemas.microsoft.com/office/drawing/2014/main" val="1170315582"/>
                  </a:ext>
                </a:extLst>
              </a:tr>
              <a:tr h="508294">
                <a:tc>
                  <a:txBody>
                    <a:bodyPr/>
                    <a:lstStyle/>
                    <a:p>
                      <a:pPr>
                        <a:buNone/>
                      </a:pPr>
                      <a:r>
                        <a:rPr lang="en-US" sz="1600"/>
                        <a:t>Renewable electricity demand</a:t>
                      </a:r>
                    </a:p>
                  </a:txBody>
                  <a:tcPr marL="73751" marR="73751" marT="36876" marB="36876" anchor="ctr"/>
                </a:tc>
                <a:tc>
                  <a:txBody>
                    <a:bodyPr/>
                    <a:lstStyle/>
                    <a:p>
                      <a:pPr algn="ctr">
                        <a:buNone/>
                      </a:pPr>
                      <a:r>
                        <a:rPr lang="en-US" sz="1600"/>
                        <a:t>30,000 GWh/y</a:t>
                      </a:r>
                    </a:p>
                  </a:txBody>
                  <a:tcPr marL="73751" marR="73751" marT="36876" marB="36876" anchor="ctr"/>
                </a:tc>
                <a:tc>
                  <a:txBody>
                    <a:bodyPr/>
                    <a:lstStyle/>
                    <a:p>
                      <a:pPr algn="ctr">
                        <a:buNone/>
                      </a:pPr>
                      <a:r>
                        <a:rPr lang="en-US" sz="1600" dirty="0"/>
                        <a:t>60,000 GWh/y</a:t>
                      </a:r>
                    </a:p>
                  </a:txBody>
                  <a:tcPr marL="73751" marR="73751" marT="36876" marB="36876" anchor="ctr"/>
                </a:tc>
                <a:tc>
                  <a:txBody>
                    <a:bodyPr/>
                    <a:lstStyle/>
                    <a:p>
                      <a:pPr algn="ctr">
                        <a:buNone/>
                      </a:pPr>
                      <a:r>
                        <a:rPr lang="en-US" sz="1600" dirty="0"/>
                        <a:t>180,000 GWh/y</a:t>
                      </a:r>
                    </a:p>
                  </a:txBody>
                  <a:tcPr marL="73751" marR="73751" marT="36876" marB="36876" anchor="ctr"/>
                </a:tc>
                <a:extLst>
                  <a:ext uri="{0D108BD9-81ED-4DB2-BD59-A6C34878D82A}">
                    <a16:rowId xmlns:a16="http://schemas.microsoft.com/office/drawing/2014/main" val="3856908200"/>
                  </a:ext>
                </a:extLst>
              </a:tr>
              <a:tr h="289450">
                <a:tc>
                  <a:txBody>
                    <a:bodyPr/>
                    <a:lstStyle/>
                    <a:p>
                      <a:pPr>
                        <a:buNone/>
                      </a:pPr>
                      <a:r>
                        <a:rPr lang="en-US" sz="1600" dirty="0"/>
                        <a:t>Installed renewable capacity</a:t>
                      </a:r>
                    </a:p>
                  </a:txBody>
                  <a:tcPr marL="73751" marR="73751" marT="36876" marB="36876" anchor="ctr"/>
                </a:tc>
                <a:tc>
                  <a:txBody>
                    <a:bodyPr/>
                    <a:lstStyle/>
                    <a:p>
                      <a:pPr algn="ctr">
                        <a:buNone/>
                      </a:pPr>
                      <a:r>
                        <a:rPr lang="en-US" sz="1600"/>
                        <a:t>13 GW</a:t>
                      </a:r>
                    </a:p>
                  </a:txBody>
                  <a:tcPr marL="73751" marR="73751" marT="36876" marB="36876" anchor="ctr"/>
                </a:tc>
                <a:tc>
                  <a:txBody>
                    <a:bodyPr/>
                    <a:lstStyle/>
                    <a:p>
                      <a:pPr algn="ctr">
                        <a:buNone/>
                      </a:pPr>
                      <a:r>
                        <a:rPr lang="en-US" sz="1600"/>
                        <a:t>25 GW</a:t>
                      </a:r>
                    </a:p>
                  </a:txBody>
                  <a:tcPr marL="73751" marR="73751" marT="36876" marB="36876" anchor="ctr"/>
                </a:tc>
                <a:tc>
                  <a:txBody>
                    <a:bodyPr/>
                    <a:lstStyle/>
                    <a:p>
                      <a:pPr algn="ctr">
                        <a:buNone/>
                      </a:pPr>
                      <a:r>
                        <a:rPr lang="en-US" sz="1600" dirty="0"/>
                        <a:t>68 GW</a:t>
                      </a:r>
                    </a:p>
                  </a:txBody>
                  <a:tcPr marL="73751" marR="73751" marT="36876" marB="36876" anchor="ctr"/>
                </a:tc>
                <a:extLst>
                  <a:ext uri="{0D108BD9-81ED-4DB2-BD59-A6C34878D82A}">
                    <a16:rowId xmlns:a16="http://schemas.microsoft.com/office/drawing/2014/main" val="1567854369"/>
                  </a:ext>
                </a:extLst>
              </a:tr>
              <a:tr h="508294">
                <a:tc>
                  <a:txBody>
                    <a:bodyPr/>
                    <a:lstStyle/>
                    <a:p>
                      <a:pPr>
                        <a:buNone/>
                      </a:pPr>
                      <a:r>
                        <a:rPr lang="en-US" sz="1600"/>
                        <a:t>RE mix: PV / onshore / offshore</a:t>
                      </a:r>
                    </a:p>
                  </a:txBody>
                  <a:tcPr marL="73751" marR="73751" marT="36876" marB="36876" anchor="ctr"/>
                </a:tc>
                <a:tc>
                  <a:txBody>
                    <a:bodyPr/>
                    <a:lstStyle/>
                    <a:p>
                      <a:pPr algn="ctr">
                        <a:buNone/>
                      </a:pPr>
                      <a:r>
                        <a:rPr lang="en-US" sz="1600"/>
                        <a:t>90 / 10 / 0%</a:t>
                      </a:r>
                    </a:p>
                  </a:txBody>
                  <a:tcPr marL="73751" marR="73751" marT="36876" marB="36876" anchor="ctr"/>
                </a:tc>
                <a:tc>
                  <a:txBody>
                    <a:bodyPr/>
                    <a:lstStyle/>
                    <a:p>
                      <a:pPr algn="ctr">
                        <a:buNone/>
                      </a:pPr>
                      <a:r>
                        <a:rPr lang="en-US" sz="1600" dirty="0"/>
                        <a:t>80 / 10 / 10%</a:t>
                      </a:r>
                    </a:p>
                  </a:txBody>
                  <a:tcPr marL="73751" marR="73751" marT="36876" marB="36876" anchor="ctr"/>
                </a:tc>
                <a:tc>
                  <a:txBody>
                    <a:bodyPr/>
                    <a:lstStyle/>
                    <a:p>
                      <a:pPr algn="ctr">
                        <a:buNone/>
                      </a:pPr>
                      <a:r>
                        <a:rPr lang="en-US" sz="1600" dirty="0"/>
                        <a:t>60 / 20 / 20%</a:t>
                      </a:r>
                    </a:p>
                  </a:txBody>
                  <a:tcPr marL="73751" marR="73751" marT="36876" marB="36876" anchor="ctr"/>
                </a:tc>
                <a:extLst>
                  <a:ext uri="{0D108BD9-81ED-4DB2-BD59-A6C34878D82A}">
                    <a16:rowId xmlns:a16="http://schemas.microsoft.com/office/drawing/2014/main" val="4193535848"/>
                  </a:ext>
                </a:extLst>
              </a:tr>
              <a:tr h="289450">
                <a:tc>
                  <a:txBody>
                    <a:bodyPr/>
                    <a:lstStyle/>
                    <a:p>
                      <a:pPr>
                        <a:buNone/>
                      </a:pPr>
                      <a:r>
                        <a:rPr lang="en-US" sz="1600"/>
                        <a:t>Terrestrial planning envelope</a:t>
                      </a:r>
                    </a:p>
                  </a:txBody>
                  <a:tcPr marL="73751" marR="73751" marT="36876" marB="36876" anchor="ctr"/>
                </a:tc>
                <a:tc>
                  <a:txBody>
                    <a:bodyPr/>
                    <a:lstStyle/>
                    <a:p>
                      <a:pPr algn="ctr">
                        <a:buNone/>
                      </a:pPr>
                      <a:r>
                        <a:rPr lang="en-US" sz="1600"/>
                        <a:t>54,300 ha</a:t>
                      </a:r>
                    </a:p>
                  </a:txBody>
                  <a:tcPr marL="73751" marR="73751" marT="36876" marB="36876" anchor="ctr"/>
                </a:tc>
                <a:tc>
                  <a:txBody>
                    <a:bodyPr/>
                    <a:lstStyle/>
                    <a:p>
                      <a:pPr algn="ctr">
                        <a:buNone/>
                      </a:pPr>
                      <a:r>
                        <a:rPr lang="en-US" sz="1600" dirty="0"/>
                        <a:t>102,000 ha</a:t>
                      </a:r>
                    </a:p>
                  </a:txBody>
                  <a:tcPr marL="73751" marR="73751" marT="36876" marB="36876" anchor="ctr"/>
                </a:tc>
                <a:tc>
                  <a:txBody>
                    <a:bodyPr/>
                    <a:lstStyle/>
                    <a:p>
                      <a:pPr algn="ctr">
                        <a:buNone/>
                      </a:pPr>
                      <a:r>
                        <a:rPr lang="en-US" sz="1600" dirty="0"/>
                        <a:t>411,100 ha</a:t>
                      </a:r>
                    </a:p>
                  </a:txBody>
                  <a:tcPr marL="73751" marR="73751" marT="36876" marB="36876" anchor="ctr"/>
                </a:tc>
                <a:extLst>
                  <a:ext uri="{0D108BD9-81ED-4DB2-BD59-A6C34878D82A}">
                    <a16:rowId xmlns:a16="http://schemas.microsoft.com/office/drawing/2014/main" val="1653228116"/>
                  </a:ext>
                </a:extLst>
              </a:tr>
              <a:tr h="289450">
                <a:tc>
                  <a:txBody>
                    <a:bodyPr/>
                    <a:lstStyle/>
                    <a:p>
                      <a:pPr>
                        <a:buNone/>
                      </a:pPr>
                      <a:r>
                        <a:rPr lang="en-US" sz="1600"/>
                        <a:t>Offshore wind envelope</a:t>
                      </a:r>
                    </a:p>
                  </a:txBody>
                  <a:tcPr marL="73751" marR="73751" marT="36876" marB="36876" anchor="ctr"/>
                </a:tc>
                <a:tc>
                  <a:txBody>
                    <a:bodyPr/>
                    <a:lstStyle/>
                    <a:p>
                      <a:pPr algn="ctr">
                        <a:buNone/>
                      </a:pPr>
                      <a:r>
                        <a:rPr lang="en-US" sz="1600"/>
                        <a:t>–</a:t>
                      </a:r>
                    </a:p>
                  </a:txBody>
                  <a:tcPr marL="73751" marR="73751" marT="36876" marB="36876" anchor="ctr"/>
                </a:tc>
                <a:tc>
                  <a:txBody>
                    <a:bodyPr/>
                    <a:lstStyle/>
                    <a:p>
                      <a:pPr algn="ctr">
                        <a:buNone/>
                      </a:pPr>
                      <a:r>
                        <a:rPr lang="en-US" sz="1600"/>
                        <a:t>34,200 ha</a:t>
                      </a:r>
                    </a:p>
                  </a:txBody>
                  <a:tcPr marL="73751" marR="73751" marT="36876" marB="36876" anchor="ctr"/>
                </a:tc>
                <a:tc>
                  <a:txBody>
                    <a:bodyPr/>
                    <a:lstStyle/>
                    <a:p>
                      <a:pPr algn="ctr">
                        <a:buNone/>
                      </a:pPr>
                      <a:r>
                        <a:rPr lang="en-US" sz="1600" dirty="0"/>
                        <a:t>205,500 ha</a:t>
                      </a:r>
                    </a:p>
                  </a:txBody>
                  <a:tcPr marL="73751" marR="73751" marT="36876" marB="36876" anchor="ctr"/>
                </a:tc>
                <a:extLst>
                  <a:ext uri="{0D108BD9-81ED-4DB2-BD59-A6C34878D82A}">
                    <a16:rowId xmlns:a16="http://schemas.microsoft.com/office/drawing/2014/main" val="558233926"/>
                  </a:ext>
                </a:extLst>
              </a:tr>
              <a:tr h="289450">
                <a:tc>
                  <a:txBody>
                    <a:bodyPr/>
                    <a:lstStyle/>
                    <a:p>
                      <a:pPr>
                        <a:buNone/>
                      </a:pPr>
                      <a:r>
                        <a:rPr lang="en-US" sz="1600"/>
                        <a:t>Water demand</a:t>
                      </a:r>
                    </a:p>
                  </a:txBody>
                  <a:tcPr marL="73751" marR="73751" marT="36876" marB="36876" anchor="ctr"/>
                </a:tc>
                <a:tc>
                  <a:txBody>
                    <a:bodyPr/>
                    <a:lstStyle/>
                    <a:p>
                      <a:pPr algn="ctr">
                        <a:buNone/>
                      </a:pPr>
                      <a:r>
                        <a:rPr lang="en-US" sz="1600"/>
                        <a:t>35 ML/day</a:t>
                      </a:r>
                    </a:p>
                  </a:txBody>
                  <a:tcPr marL="73751" marR="73751" marT="36876" marB="36876" anchor="ctr"/>
                </a:tc>
                <a:tc>
                  <a:txBody>
                    <a:bodyPr/>
                    <a:lstStyle/>
                    <a:p>
                      <a:pPr algn="ctr">
                        <a:buNone/>
                      </a:pPr>
                      <a:r>
                        <a:rPr lang="en-US" sz="1600"/>
                        <a:t>70 ML/day</a:t>
                      </a:r>
                    </a:p>
                  </a:txBody>
                  <a:tcPr marL="73751" marR="73751" marT="36876" marB="36876" anchor="ctr"/>
                </a:tc>
                <a:tc>
                  <a:txBody>
                    <a:bodyPr/>
                    <a:lstStyle/>
                    <a:p>
                      <a:pPr algn="ctr">
                        <a:buNone/>
                      </a:pPr>
                      <a:r>
                        <a:rPr lang="en-US" sz="1600" dirty="0"/>
                        <a:t>215 ML/day</a:t>
                      </a:r>
                    </a:p>
                  </a:txBody>
                  <a:tcPr marL="73751" marR="73751" marT="36876" marB="36876" anchor="ctr"/>
                </a:tc>
                <a:extLst>
                  <a:ext uri="{0D108BD9-81ED-4DB2-BD59-A6C34878D82A}">
                    <a16:rowId xmlns:a16="http://schemas.microsoft.com/office/drawing/2014/main" val="1056120451"/>
                  </a:ext>
                </a:extLst>
              </a:tr>
              <a:tr h="508294">
                <a:tc>
                  <a:txBody>
                    <a:bodyPr/>
                    <a:lstStyle/>
                    <a:p>
                      <a:pPr>
                        <a:buNone/>
                      </a:pPr>
                      <a:r>
                        <a:rPr lang="en-US" sz="1600"/>
                        <a:t>Desalination capacity incl. oversize</a:t>
                      </a:r>
                    </a:p>
                  </a:txBody>
                  <a:tcPr marL="73751" marR="73751" marT="36876" marB="36876" anchor="ctr"/>
                </a:tc>
                <a:tc>
                  <a:txBody>
                    <a:bodyPr/>
                    <a:lstStyle/>
                    <a:p>
                      <a:pPr algn="ctr">
                        <a:buNone/>
                      </a:pPr>
                      <a:r>
                        <a:rPr lang="en-US" sz="1600"/>
                        <a:t>30 ML/day</a:t>
                      </a:r>
                    </a:p>
                  </a:txBody>
                  <a:tcPr marL="73751" marR="73751" marT="36876" marB="36876" anchor="ctr"/>
                </a:tc>
                <a:tc>
                  <a:txBody>
                    <a:bodyPr/>
                    <a:lstStyle/>
                    <a:p>
                      <a:pPr algn="ctr">
                        <a:buNone/>
                      </a:pPr>
                      <a:r>
                        <a:rPr lang="en-US" sz="1600"/>
                        <a:t>70 ML/day</a:t>
                      </a:r>
                    </a:p>
                  </a:txBody>
                  <a:tcPr marL="73751" marR="73751" marT="36876" marB="36876" anchor="ctr"/>
                </a:tc>
                <a:tc>
                  <a:txBody>
                    <a:bodyPr/>
                    <a:lstStyle/>
                    <a:p>
                      <a:pPr algn="ctr">
                        <a:buNone/>
                      </a:pPr>
                      <a:r>
                        <a:rPr lang="en-US" sz="1600" dirty="0"/>
                        <a:t>235 ML/day</a:t>
                      </a:r>
                    </a:p>
                  </a:txBody>
                  <a:tcPr marL="73751" marR="73751" marT="36876" marB="36876" anchor="ctr"/>
                </a:tc>
                <a:extLst>
                  <a:ext uri="{0D108BD9-81ED-4DB2-BD59-A6C34878D82A}">
                    <a16:rowId xmlns:a16="http://schemas.microsoft.com/office/drawing/2014/main" val="2759227171"/>
                  </a:ext>
                </a:extLst>
              </a:tr>
              <a:tr h="289450">
                <a:tc>
                  <a:txBody>
                    <a:bodyPr/>
                    <a:lstStyle/>
                    <a:p>
                      <a:pPr>
                        <a:buNone/>
                      </a:pPr>
                      <a:r>
                        <a:rPr lang="en-US" sz="1600"/>
                        <a:t>Brine discharge</a:t>
                      </a:r>
                    </a:p>
                  </a:txBody>
                  <a:tcPr marL="73751" marR="73751" marT="36876" marB="36876" anchor="ctr"/>
                </a:tc>
                <a:tc>
                  <a:txBody>
                    <a:bodyPr/>
                    <a:lstStyle/>
                    <a:p>
                      <a:pPr algn="ctr">
                        <a:buNone/>
                      </a:pPr>
                      <a:r>
                        <a:rPr lang="en-US" sz="1600"/>
                        <a:t>40 ML/day</a:t>
                      </a:r>
                    </a:p>
                  </a:txBody>
                  <a:tcPr marL="73751" marR="73751" marT="36876" marB="36876" anchor="ctr"/>
                </a:tc>
                <a:tc>
                  <a:txBody>
                    <a:bodyPr/>
                    <a:lstStyle/>
                    <a:p>
                      <a:pPr algn="ctr">
                        <a:buNone/>
                      </a:pPr>
                      <a:r>
                        <a:rPr lang="en-US" sz="1600"/>
                        <a:t>85 ML/day</a:t>
                      </a:r>
                    </a:p>
                  </a:txBody>
                  <a:tcPr marL="73751" marR="73751" marT="36876" marB="36876" anchor="ctr"/>
                </a:tc>
                <a:tc>
                  <a:txBody>
                    <a:bodyPr/>
                    <a:lstStyle/>
                    <a:p>
                      <a:pPr algn="ctr">
                        <a:buNone/>
                      </a:pPr>
                      <a:r>
                        <a:rPr lang="en-US" sz="1600" dirty="0"/>
                        <a:t>285 ML/day</a:t>
                      </a:r>
                    </a:p>
                  </a:txBody>
                  <a:tcPr marL="73751" marR="73751" marT="36876" marB="36876" anchor="ctr"/>
                </a:tc>
                <a:extLst>
                  <a:ext uri="{0D108BD9-81ED-4DB2-BD59-A6C34878D82A}">
                    <a16:rowId xmlns:a16="http://schemas.microsoft.com/office/drawing/2014/main" val="4222237175"/>
                  </a:ext>
                </a:extLst>
              </a:tr>
            </a:tbl>
          </a:graphicData>
        </a:graphic>
      </p:graphicFrame>
      <p:sp>
        <p:nvSpPr>
          <p:cNvPr id="5" name="Title 1">
            <a:extLst>
              <a:ext uri="{FF2B5EF4-FFF2-40B4-BE49-F238E27FC236}">
                <a16:creationId xmlns:a16="http://schemas.microsoft.com/office/drawing/2014/main" id="{1B07C730-5811-7A70-6DAE-1C815CE0B63F}"/>
              </a:ext>
            </a:extLst>
          </p:cNvPr>
          <p:cNvSpPr>
            <a:spLocks noGrp="1"/>
          </p:cNvSpPr>
          <p:nvPr>
            <p:ph type="title"/>
          </p:nvPr>
        </p:nvSpPr>
        <p:spPr>
          <a:xfrm>
            <a:off x="163286" y="219075"/>
            <a:ext cx="10972800" cy="973138"/>
          </a:xfrm>
        </p:spPr>
        <p:txBody>
          <a:bodyPr>
            <a:normAutofit/>
          </a:bodyPr>
          <a:lstStyle/>
          <a:p>
            <a:r>
              <a:rPr lang="en-US" sz="3200" dirty="0"/>
              <a:t>Study methods – scenario quantifications</a:t>
            </a:r>
          </a:p>
        </p:txBody>
      </p:sp>
    </p:spTree>
    <p:extLst>
      <p:ext uri="{BB962C8B-B14F-4D97-AF65-F5344CB8AC3E}">
        <p14:creationId xmlns:p14="http://schemas.microsoft.com/office/powerpoint/2010/main" val="161664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37B78-89C4-E1F5-2B90-7A4DB0A18A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9C49B-6184-55AD-8C79-159FADE2C7D2}"/>
              </a:ext>
            </a:extLst>
          </p:cNvPr>
          <p:cNvSpPr>
            <a:spLocks noGrp="1"/>
          </p:cNvSpPr>
          <p:nvPr>
            <p:ph type="title"/>
          </p:nvPr>
        </p:nvSpPr>
        <p:spPr>
          <a:xfrm>
            <a:off x="1" y="1"/>
            <a:ext cx="7322392" cy="914400"/>
          </a:xfrm>
        </p:spPr>
        <p:txBody>
          <a:bodyPr>
            <a:normAutofit/>
          </a:bodyPr>
          <a:lstStyle/>
          <a:p>
            <a:pPr>
              <a:lnSpc>
                <a:spcPct val="150000"/>
              </a:lnSpc>
              <a:spcBef>
                <a:spcPts val="600"/>
              </a:spcBef>
            </a:pPr>
            <a:r>
              <a:rPr lang="en-US" dirty="0"/>
              <a:t>Study methods – Sensitivity</a:t>
            </a:r>
          </a:p>
        </p:txBody>
      </p:sp>
      <p:sp>
        <p:nvSpPr>
          <p:cNvPr id="9" name="TextBox 8">
            <a:extLst>
              <a:ext uri="{FF2B5EF4-FFF2-40B4-BE49-F238E27FC236}">
                <a16:creationId xmlns:a16="http://schemas.microsoft.com/office/drawing/2014/main" id="{9ABC3E98-0D3E-63A2-F685-968FA34C6027}"/>
              </a:ext>
            </a:extLst>
          </p:cNvPr>
          <p:cNvSpPr txBox="1"/>
          <p:nvPr/>
        </p:nvSpPr>
        <p:spPr>
          <a:xfrm>
            <a:off x="171411" y="1215532"/>
            <a:ext cx="4389703" cy="5447645"/>
          </a:xfrm>
          <a:prstGeom prst="rect">
            <a:avLst/>
          </a:prstGeom>
          <a:noFill/>
        </p:spPr>
        <p:txBody>
          <a:bodyPr wrap="square" rtlCol="0">
            <a:spAutoFit/>
          </a:bodyPr>
          <a:lstStyle/>
          <a:p>
            <a:pPr>
              <a:spcBef>
                <a:spcPts val="1800"/>
              </a:spcBef>
              <a:spcAft>
                <a:spcPts val="600"/>
              </a:spcAft>
            </a:pPr>
            <a:r>
              <a:rPr lang="en-US" dirty="0">
                <a:solidFill>
                  <a:srgbClr val="032C50"/>
                </a:solidFill>
              </a:rPr>
              <a:t>Each chapter will classify spatial receiving environments across the study area into four-tier zones as follows: </a:t>
            </a:r>
          </a:p>
          <a:p>
            <a:pPr>
              <a:spcBef>
                <a:spcPts val="1800"/>
              </a:spcBef>
              <a:spcAft>
                <a:spcPts val="600"/>
              </a:spcAft>
            </a:pPr>
            <a:r>
              <a:rPr lang="en-US" b="1" dirty="0">
                <a:solidFill>
                  <a:srgbClr val="032C50"/>
                </a:solidFill>
              </a:rPr>
              <a:t>VERY HIGH, HIGH, MODERATE, LOW. </a:t>
            </a:r>
          </a:p>
          <a:p>
            <a:pPr>
              <a:spcBef>
                <a:spcPts val="1800"/>
              </a:spcBef>
              <a:spcAft>
                <a:spcPts val="600"/>
              </a:spcAft>
            </a:pPr>
            <a:r>
              <a:rPr lang="en-US" dirty="0">
                <a:solidFill>
                  <a:srgbClr val="032C50"/>
                </a:solidFill>
              </a:rPr>
              <a:t>The concept of Sensitivity refers to the degree to which a social or ecological attribute is likely to be affected—either positively or negatively—by external pressures, changes, or interventions. </a:t>
            </a:r>
          </a:p>
          <a:p>
            <a:pPr>
              <a:spcBef>
                <a:spcPts val="1800"/>
              </a:spcBef>
              <a:spcAft>
                <a:spcPts val="600"/>
              </a:spcAft>
            </a:pPr>
            <a:r>
              <a:rPr lang="en-US" dirty="0">
                <a:solidFill>
                  <a:srgbClr val="032C50"/>
                </a:solidFill>
              </a:rPr>
              <a:t>In ecological contexts, this includes susceptibility to environmental changes, degradation, or disturbance. In social contexts, it encompasses how communities, livelihoods, or cultural values may be impacted by development, policy, or environmental change. </a:t>
            </a:r>
          </a:p>
        </p:txBody>
      </p:sp>
      <p:graphicFrame>
        <p:nvGraphicFramePr>
          <p:cNvPr id="4" name="Table 3">
            <a:extLst>
              <a:ext uri="{FF2B5EF4-FFF2-40B4-BE49-F238E27FC236}">
                <a16:creationId xmlns:a16="http://schemas.microsoft.com/office/drawing/2014/main" id="{7B4B5266-A16A-F3AB-E52C-573196C6DDF2}"/>
              </a:ext>
            </a:extLst>
          </p:cNvPr>
          <p:cNvGraphicFramePr>
            <a:graphicFrameLocks noGrp="1"/>
          </p:cNvGraphicFramePr>
          <p:nvPr>
            <p:extLst>
              <p:ext uri="{D42A27DB-BD31-4B8C-83A1-F6EECF244321}">
                <p14:modId xmlns:p14="http://schemas.microsoft.com/office/powerpoint/2010/main" val="3162538548"/>
              </p:ext>
            </p:extLst>
          </p:nvPr>
        </p:nvGraphicFramePr>
        <p:xfrm>
          <a:off x="5170714" y="1427068"/>
          <a:ext cx="6188804" cy="4386453"/>
        </p:xfrm>
        <a:graphic>
          <a:graphicData uri="http://schemas.openxmlformats.org/drawingml/2006/table">
            <a:tbl>
              <a:tblPr firstRow="1" firstCol="1" bandRow="1"/>
              <a:tblGrid>
                <a:gridCol w="900190">
                  <a:extLst>
                    <a:ext uri="{9D8B030D-6E8A-4147-A177-3AD203B41FA5}">
                      <a16:colId xmlns:a16="http://schemas.microsoft.com/office/drawing/2014/main" val="1468267003"/>
                    </a:ext>
                  </a:extLst>
                </a:gridCol>
                <a:gridCol w="2644307">
                  <a:extLst>
                    <a:ext uri="{9D8B030D-6E8A-4147-A177-3AD203B41FA5}">
                      <a16:colId xmlns:a16="http://schemas.microsoft.com/office/drawing/2014/main" val="4137625504"/>
                    </a:ext>
                  </a:extLst>
                </a:gridCol>
                <a:gridCol w="2644307">
                  <a:extLst>
                    <a:ext uri="{9D8B030D-6E8A-4147-A177-3AD203B41FA5}">
                      <a16:colId xmlns:a16="http://schemas.microsoft.com/office/drawing/2014/main" val="428803901"/>
                    </a:ext>
                  </a:extLst>
                </a:gridCol>
              </a:tblGrid>
              <a:tr h="373037">
                <a:tc>
                  <a:txBody>
                    <a:bodyPr/>
                    <a:lstStyle/>
                    <a:p>
                      <a:pPr marL="0" marR="0" algn="just">
                        <a:lnSpc>
                          <a:spcPct val="115000"/>
                        </a:lnSpc>
                        <a:spcAft>
                          <a:spcPts val="800"/>
                        </a:spcAft>
                        <a:buNone/>
                      </a:pPr>
                      <a:r>
                        <a:rPr lang="en-US" sz="11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Sensitivity tier</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0" algn="just">
                        <a:lnSpc>
                          <a:spcPct val="115000"/>
                        </a:lnSpc>
                        <a:spcAft>
                          <a:spcPts val="800"/>
                        </a:spcAft>
                        <a:buNone/>
                      </a:pPr>
                      <a:r>
                        <a:rPr lang="en-US" sz="11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Ecological attributes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tc>
                  <a:txBody>
                    <a:bodyPr/>
                    <a:lstStyle/>
                    <a:p>
                      <a:pPr marL="0" marR="0" algn="just">
                        <a:lnSpc>
                          <a:spcPct val="115000"/>
                        </a:lnSpc>
                        <a:spcAft>
                          <a:spcPts val="800"/>
                        </a:spcAft>
                        <a:buNone/>
                      </a:pPr>
                      <a:r>
                        <a:rPr lang="en-US" sz="11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Social attributes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758329948"/>
                  </a:ext>
                </a:extLst>
              </a:tr>
              <a:tr h="1138007">
                <a:tc>
                  <a:txBody>
                    <a:bodyPr/>
                    <a:lstStyle/>
                    <a:p>
                      <a:pPr marL="0" marR="0" algn="just">
                        <a:lnSpc>
                          <a:spcPct val="115000"/>
                        </a:lnSpc>
                        <a:spcAft>
                          <a:spcPts val="800"/>
                        </a:spcAft>
                        <a:buNone/>
                      </a:pPr>
                      <a:r>
                        <a:rPr lang="en-US" sz="1100" b="1" kern="100" cap="all"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Very High</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algn="just">
                        <a:lnSpc>
                          <a:spcPct val="115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Highly vulnerable to disturbance with little/no capacity for recovery. Includes endangered species, critical habitats, or ecosystems with narrow tolerances. Impacts likely irreversible or long-term.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Communities or groups are extremely dependent with limited adaptive capacity. Includes marginalized populations, cultural heritage sites, or subsistence livelihoods. Changes cause severe, lasting disruption.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0171235"/>
                  </a:ext>
                </a:extLst>
              </a:tr>
              <a:tr h="1138007">
                <a:tc>
                  <a:txBody>
                    <a:bodyPr/>
                    <a:lstStyle/>
                    <a:p>
                      <a:pPr marL="0" marR="0" algn="just">
                        <a:lnSpc>
                          <a:spcPct val="115000"/>
                        </a:lnSpc>
                        <a:spcAft>
                          <a:spcPts val="800"/>
                        </a:spcAft>
                        <a:buNone/>
                      </a:pPr>
                      <a:r>
                        <a:rPr lang="en-US" sz="1100" b="1" kern="100" cap="all"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High</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marL="0" marR="0" algn="just">
                        <a:lnSpc>
                          <a:spcPct val="115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Sensitive to change but with some recovery potential. Includes biodiversity hotspots or key ecosystem services with partial resilience.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Significant dependence with limited alternatives or buffers. Includes economically vulnerable groups or essential services. Changes can cause serious, though possibly recoverable, impacts.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3657992"/>
                  </a:ext>
                </a:extLst>
              </a:tr>
              <a:tr h="946765">
                <a:tc>
                  <a:txBody>
                    <a:bodyPr/>
                    <a:lstStyle/>
                    <a:p>
                      <a:pPr marL="0" marR="0" algn="just">
                        <a:lnSpc>
                          <a:spcPct val="115000"/>
                        </a:lnSpc>
                        <a:spcAft>
                          <a:spcPts val="800"/>
                        </a:spcAft>
                        <a:buNone/>
                      </a:pPr>
                      <a:r>
                        <a:rPr lang="en-US" sz="1100" b="1" kern="100" cap="all">
                          <a:solidFill>
                            <a:srgbClr val="000000"/>
                          </a:solidFill>
                          <a:effectLst/>
                          <a:latin typeface="Aptos" panose="020B0004020202020204" pitchFamily="34" charset="0"/>
                          <a:ea typeface="Aptos" panose="020B0004020202020204" pitchFamily="34" charset="0"/>
                          <a:cs typeface="Times New Roman" panose="02020603050405020304" pitchFamily="18" charset="0"/>
                        </a:rPr>
                        <a:t>Moderate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268"/>
                    </a:solidFill>
                  </a:tcPr>
                </a:tc>
                <a:tc>
                  <a:txBody>
                    <a:bodyPr/>
                    <a:lstStyle/>
                    <a:p>
                      <a:pPr marL="0" marR="0" algn="just">
                        <a:lnSpc>
                          <a:spcPct val="115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Some resilience to stress or change. Systems can absorb moderate impacts without long-term harm. Includes adaptable species or moderately sensitive habitats.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Moderate dependence and adaptive capacity. Disruptions may occur but are generally manageable or reversible.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073444"/>
                  </a:ext>
                </a:extLst>
              </a:tr>
              <a:tr h="755522">
                <a:tc>
                  <a:txBody>
                    <a:bodyPr/>
                    <a:lstStyle/>
                    <a:p>
                      <a:pPr marL="0" marR="0" algn="just">
                        <a:lnSpc>
                          <a:spcPct val="115000"/>
                        </a:lnSpc>
                        <a:spcAft>
                          <a:spcPts val="800"/>
                        </a:spcAft>
                        <a:buNone/>
                      </a:pPr>
                      <a:r>
                        <a:rPr lang="en-US" sz="1100" b="1" kern="100" cap="all">
                          <a:solidFill>
                            <a:srgbClr val="000000"/>
                          </a:solidFill>
                          <a:effectLst/>
                          <a:latin typeface="Aptos" panose="020B0004020202020204" pitchFamily="34" charset="0"/>
                          <a:ea typeface="Aptos" panose="020B0004020202020204" pitchFamily="34" charset="0"/>
                          <a:cs typeface="Times New Roman" panose="02020603050405020304" pitchFamily="18" charset="0"/>
                        </a:rPr>
                        <a:t>Low</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just">
                        <a:lnSpc>
                          <a:spcPct val="115000"/>
                        </a:lnSpc>
                        <a:spcAft>
                          <a:spcPts val="800"/>
                        </a:spcAft>
                        <a:buNone/>
                      </a:pPr>
                      <a:r>
                        <a:rPr lang="en-US" sz="1100" kern="100">
                          <a:effectLst/>
                          <a:latin typeface="Aptos" panose="020B0004020202020204" pitchFamily="34" charset="0"/>
                          <a:ea typeface="Aptos" panose="020B0004020202020204" pitchFamily="34" charset="0"/>
                          <a:cs typeface="Times New Roman" panose="02020603050405020304" pitchFamily="18" charset="0"/>
                        </a:rPr>
                        <a:t>High resilience and low vulnerability. Includes widespread ecosystems or species with broad ecological niches and high regenerative capacity.</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15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Low reliance and strong adaptive capacity. Impacts from changes are minimal and not likely to cause significant disruption.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5915413"/>
                  </a:ext>
                </a:extLst>
              </a:tr>
            </a:tbl>
          </a:graphicData>
        </a:graphic>
      </p:graphicFrame>
    </p:spTree>
    <p:extLst>
      <p:ext uri="{BB962C8B-B14F-4D97-AF65-F5344CB8AC3E}">
        <p14:creationId xmlns:p14="http://schemas.microsoft.com/office/powerpoint/2010/main" val="2558935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35BB0-A6EB-A966-0658-EF4E91691F75}"/>
              </a:ext>
            </a:extLst>
          </p:cNvPr>
          <p:cNvPicPr>
            <a:picLocks noChangeAspect="1"/>
          </p:cNvPicPr>
          <p:nvPr/>
        </p:nvPicPr>
        <p:blipFill>
          <a:blip r:embed="rId2"/>
          <a:stretch>
            <a:fillRect/>
          </a:stretch>
        </p:blipFill>
        <p:spPr>
          <a:xfrm>
            <a:off x="0" y="1317991"/>
            <a:ext cx="5762625" cy="4798748"/>
          </a:xfrm>
          <a:prstGeom prst="rect">
            <a:avLst/>
          </a:prstGeom>
        </p:spPr>
      </p:pic>
      <p:pic>
        <p:nvPicPr>
          <p:cNvPr id="5" name="Picture 4">
            <a:extLst>
              <a:ext uri="{FF2B5EF4-FFF2-40B4-BE49-F238E27FC236}">
                <a16:creationId xmlns:a16="http://schemas.microsoft.com/office/drawing/2014/main" id="{8CFF38A1-B4F6-8908-ACAA-6ACEFD830B1A}"/>
              </a:ext>
            </a:extLst>
          </p:cNvPr>
          <p:cNvPicPr>
            <a:picLocks noChangeAspect="1"/>
          </p:cNvPicPr>
          <p:nvPr/>
        </p:nvPicPr>
        <p:blipFill>
          <a:blip r:embed="rId3"/>
          <a:stretch>
            <a:fillRect/>
          </a:stretch>
        </p:blipFill>
        <p:spPr>
          <a:xfrm>
            <a:off x="6267452" y="920583"/>
            <a:ext cx="5342083" cy="2796782"/>
          </a:xfrm>
          <a:prstGeom prst="rect">
            <a:avLst/>
          </a:prstGeom>
        </p:spPr>
      </p:pic>
      <p:pic>
        <p:nvPicPr>
          <p:cNvPr id="7" name="Picture 6">
            <a:extLst>
              <a:ext uri="{FF2B5EF4-FFF2-40B4-BE49-F238E27FC236}">
                <a16:creationId xmlns:a16="http://schemas.microsoft.com/office/drawing/2014/main" id="{71F035F4-B750-184B-0F27-F55777FF4838}"/>
              </a:ext>
            </a:extLst>
          </p:cNvPr>
          <p:cNvPicPr>
            <a:picLocks noChangeAspect="1"/>
          </p:cNvPicPr>
          <p:nvPr/>
        </p:nvPicPr>
        <p:blipFill>
          <a:blip r:embed="rId4"/>
          <a:stretch>
            <a:fillRect/>
          </a:stretch>
        </p:blipFill>
        <p:spPr>
          <a:xfrm>
            <a:off x="6286501" y="3859572"/>
            <a:ext cx="5342083" cy="2789162"/>
          </a:xfrm>
          <a:prstGeom prst="rect">
            <a:avLst/>
          </a:prstGeom>
        </p:spPr>
      </p:pic>
      <p:sp>
        <p:nvSpPr>
          <p:cNvPr id="11" name="Title 1">
            <a:extLst>
              <a:ext uri="{FF2B5EF4-FFF2-40B4-BE49-F238E27FC236}">
                <a16:creationId xmlns:a16="http://schemas.microsoft.com/office/drawing/2014/main" id="{A120BF97-2303-F36F-1966-D02E6B624FA8}"/>
              </a:ext>
            </a:extLst>
          </p:cNvPr>
          <p:cNvSpPr>
            <a:spLocks noGrp="1"/>
          </p:cNvSpPr>
          <p:nvPr>
            <p:ph type="title"/>
          </p:nvPr>
        </p:nvSpPr>
        <p:spPr>
          <a:xfrm>
            <a:off x="161925" y="-110428"/>
            <a:ext cx="8153399" cy="914400"/>
          </a:xfrm>
        </p:spPr>
        <p:txBody>
          <a:bodyPr>
            <a:normAutofit/>
          </a:bodyPr>
          <a:lstStyle/>
          <a:p>
            <a:pPr>
              <a:lnSpc>
                <a:spcPct val="150000"/>
              </a:lnSpc>
              <a:spcBef>
                <a:spcPts val="600"/>
              </a:spcBef>
            </a:pPr>
            <a:r>
              <a:rPr lang="en-US" sz="2600" dirty="0"/>
              <a:t>Study methods – Risk/Opportunity Assessment </a:t>
            </a:r>
          </a:p>
        </p:txBody>
      </p:sp>
    </p:spTree>
    <p:extLst>
      <p:ext uri="{BB962C8B-B14F-4D97-AF65-F5344CB8AC3E}">
        <p14:creationId xmlns:p14="http://schemas.microsoft.com/office/powerpoint/2010/main" val="410097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B739-8B4B-6A12-5D3B-9D7383E32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F77C9-1F86-94C2-C9C6-196DC4CAFA04}"/>
              </a:ext>
            </a:extLst>
          </p:cNvPr>
          <p:cNvSpPr>
            <a:spLocks noGrp="1"/>
          </p:cNvSpPr>
          <p:nvPr>
            <p:ph type="title"/>
          </p:nvPr>
        </p:nvSpPr>
        <p:spPr>
          <a:xfrm>
            <a:off x="382813" y="177006"/>
            <a:ext cx="10515600" cy="904875"/>
          </a:xfrm>
        </p:spPr>
        <p:txBody>
          <a:bodyPr>
            <a:normAutofit/>
          </a:bodyPr>
          <a:lstStyle/>
          <a:p>
            <a:r>
              <a:rPr lang="en-US" sz="4000" b="1" dirty="0"/>
              <a:t>Knowledge production process</a:t>
            </a:r>
          </a:p>
        </p:txBody>
      </p:sp>
      <p:sp>
        <p:nvSpPr>
          <p:cNvPr id="3" name="Content Placeholder 2">
            <a:extLst>
              <a:ext uri="{FF2B5EF4-FFF2-40B4-BE49-F238E27FC236}">
                <a16:creationId xmlns:a16="http://schemas.microsoft.com/office/drawing/2014/main" id="{434AA5E1-1F50-E0EB-7CC9-0B442E725ED0}"/>
              </a:ext>
            </a:extLst>
          </p:cNvPr>
          <p:cNvSpPr>
            <a:spLocks noGrp="1"/>
          </p:cNvSpPr>
          <p:nvPr>
            <p:ph idx="1"/>
          </p:nvPr>
        </p:nvSpPr>
        <p:spPr>
          <a:xfrm>
            <a:off x="58963" y="1424781"/>
            <a:ext cx="3981450" cy="4351338"/>
          </a:xfrm>
        </p:spPr>
        <p:txBody>
          <a:bodyPr>
            <a:noAutofit/>
          </a:bodyPr>
          <a:lstStyle/>
          <a:p>
            <a:pPr marL="457200" indent="-457200">
              <a:spcBef>
                <a:spcPts val="600"/>
              </a:spcBef>
              <a:spcAft>
                <a:spcPts val="1200"/>
              </a:spcAft>
              <a:buFont typeface="+mj-lt"/>
              <a:buAutoNum type="arabicPeriod"/>
            </a:pPr>
            <a:r>
              <a:rPr lang="en-US" sz="1800" dirty="0"/>
              <a:t>SESA is grounded in coproduction principles, where processes and outputs are co-designed with users.</a:t>
            </a:r>
          </a:p>
          <a:p>
            <a:pPr marL="457200" indent="-457200">
              <a:spcBef>
                <a:spcPts val="600"/>
              </a:spcBef>
              <a:spcAft>
                <a:spcPts val="1200"/>
              </a:spcAft>
              <a:buFont typeface="+mj-lt"/>
              <a:buAutoNum type="arabicPeriod"/>
            </a:pPr>
            <a:r>
              <a:rPr lang="en-US" sz="1800" dirty="0"/>
              <a:t>SESA will be developed through an iterative, collaborative process that brings together diverse expertise from government, private sector, NGO/CBOs, and research/academia to produce context-specific, policy-relevant knowledge.</a:t>
            </a:r>
          </a:p>
          <a:p>
            <a:pPr marL="457200" indent="-457200">
              <a:spcBef>
                <a:spcPts val="600"/>
              </a:spcBef>
              <a:spcAft>
                <a:spcPts val="1200"/>
              </a:spcAft>
              <a:buFont typeface="+mj-lt"/>
              <a:buAutoNum type="arabicPeriod"/>
            </a:pPr>
            <a:r>
              <a:rPr lang="en-US" sz="1800" dirty="0"/>
              <a:t>Each chapter will be prepared by a small multidisciplinary team of credible regional experts, appointed as Integrating Authors or Contributing Authors, to ensure that both the process and outputs are shaped by relevant users and stakeholder perspectives.</a:t>
            </a:r>
          </a:p>
        </p:txBody>
      </p:sp>
      <p:pic>
        <p:nvPicPr>
          <p:cNvPr id="4" name="Graphic 1">
            <a:extLst>
              <a:ext uri="{FF2B5EF4-FFF2-40B4-BE49-F238E27FC236}">
                <a16:creationId xmlns:a16="http://schemas.microsoft.com/office/drawing/2014/main" id="{CE5CBA4A-52CC-B8CF-7A79-F2643B0EA87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99385" y="1390650"/>
            <a:ext cx="8586098" cy="4829175"/>
          </a:xfrm>
          <a:prstGeom prst="rect">
            <a:avLst/>
          </a:prstGeom>
        </p:spPr>
      </p:pic>
    </p:spTree>
    <p:extLst>
      <p:ext uri="{BB962C8B-B14F-4D97-AF65-F5344CB8AC3E}">
        <p14:creationId xmlns:p14="http://schemas.microsoft.com/office/powerpoint/2010/main" val="393457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3054-3669-6072-4E94-572F590FDDCA}"/>
              </a:ext>
            </a:extLst>
          </p:cNvPr>
          <p:cNvSpPr>
            <a:spLocks noGrp="1"/>
          </p:cNvSpPr>
          <p:nvPr>
            <p:ph type="title"/>
          </p:nvPr>
        </p:nvSpPr>
        <p:spPr/>
        <p:txBody>
          <a:bodyPr/>
          <a:lstStyle/>
          <a:p>
            <a:r>
              <a:rPr lang="en-US" dirty="0"/>
              <a:t>Proposed SESA Chapters (draft)</a:t>
            </a:r>
          </a:p>
        </p:txBody>
      </p:sp>
      <p:sp>
        <p:nvSpPr>
          <p:cNvPr id="5" name="TextBox 4">
            <a:extLst>
              <a:ext uri="{FF2B5EF4-FFF2-40B4-BE49-F238E27FC236}">
                <a16:creationId xmlns:a16="http://schemas.microsoft.com/office/drawing/2014/main" id="{6CD1D679-6818-21E9-7C4A-3C54F3012C4D}"/>
              </a:ext>
            </a:extLst>
          </p:cNvPr>
          <p:cNvSpPr txBox="1"/>
          <p:nvPr/>
        </p:nvSpPr>
        <p:spPr>
          <a:xfrm>
            <a:off x="463341" y="984168"/>
            <a:ext cx="11595309" cy="5324535"/>
          </a:xfrm>
          <a:prstGeom prst="rect">
            <a:avLst/>
          </a:prstGeom>
          <a:noFill/>
        </p:spPr>
        <p:txBody>
          <a:bodyPr wrap="square">
            <a:spAutoFit/>
          </a:bodyPr>
          <a:lstStyle/>
          <a:p>
            <a:pPr marL="0" marR="0">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The following initial SESA structure has been proposed:</a:t>
            </a:r>
          </a:p>
          <a:p>
            <a:pPr marL="0" marR="0">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buNone/>
            </a:pPr>
            <a:r>
              <a:rPr lang="en-US" sz="2000" kern="100" dirty="0">
                <a:latin typeface="Aptos" panose="020B0004020202020204" pitchFamily="34" charset="0"/>
                <a:ea typeface="Aptos" panose="020B0004020202020204" pitchFamily="34" charset="0"/>
                <a:cs typeface="Times New Roman" panose="02020603050405020304" pitchFamily="18" charset="0"/>
              </a:rPr>
              <a:t>0.   </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Summary for Policymakers (SPM) (Peer reviewed) (~30 </a:t>
            </a:r>
            <a:r>
              <a:rPr lang="en-ZA" sz="20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kern="100" dirty="0">
                <a:effectLst/>
                <a:latin typeface="Aptos" panose="020B0004020202020204" pitchFamily="34" charset="0"/>
                <a:ea typeface="Aptos" panose="020B0004020202020204" pitchFamily="34" charset="0"/>
                <a:cs typeface="Times New Roman" panose="02020603050405020304" pitchFamily="18" charset="0"/>
              </a:rPr>
              <a:t>The purpose and process of the SESA (~10 </a:t>
            </a:r>
            <a:r>
              <a:rPr lang="en-ZA" sz="20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kern="100" dirty="0">
                <a:effectLst/>
                <a:latin typeface="Aptos" panose="020B0004020202020204" pitchFamily="34" charset="0"/>
                <a:ea typeface="Aptos" panose="020B0004020202020204" pitchFamily="34" charset="0"/>
                <a:cs typeface="Times New Roman" panose="02020603050405020304" pitchFamily="18" charset="0"/>
              </a:rPr>
              <a:t>The approach, methods and scope of the SESA (~30 </a:t>
            </a:r>
            <a:r>
              <a:rPr lang="en-ZA" sz="2000"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Marine ecology, fisheries, mariculture and coastal livelihoods (&lt;30 </a:t>
            </a:r>
            <a:r>
              <a:rPr lang="en-ZA" sz="2000" b="1"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(Peer reviewed) </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Biodiversity and ecological impacts (flora, fauna, aquatic) (&lt;30 </a:t>
            </a:r>
            <a:r>
              <a:rPr lang="en-ZA" sz="2000" b="1"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(Peer reviewed)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Impacts on social fabric, agriculture, tourism and other land uses (&lt;30 </a:t>
            </a:r>
            <a:r>
              <a:rPr lang="en-ZA" sz="2000" b="1"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(Peer reviewed)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Macro and local economic impacts (GDP and jobs) (&lt;30 </a:t>
            </a:r>
            <a:r>
              <a:rPr lang="en-ZA" sz="2000" b="1"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(Peer reviewed)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Heritage, sense of place and visual impacts to the landscape (&lt;30 </a:t>
            </a:r>
            <a:r>
              <a:rPr lang="en-ZA" sz="2000" b="1"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(Peer reviewed)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Impacts on surface- and groundwater resources (&lt;30 </a:t>
            </a:r>
            <a:r>
              <a:rPr lang="en-ZA" sz="2000" b="1"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(Peer reviewed)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buFont typeface="+mj-lt"/>
              <a:buAutoNum type="arabicPeriod"/>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Spatial and infrastructure planning (including common user potential) (&lt;30 </a:t>
            </a:r>
            <a:r>
              <a:rPr lang="en-ZA" sz="2000" b="1" kern="100" dirty="0" err="1">
                <a:effectLst/>
                <a:latin typeface="Aptos" panose="020B0004020202020204" pitchFamily="34" charset="0"/>
                <a:ea typeface="Aptos" panose="020B0004020202020204" pitchFamily="34" charset="0"/>
                <a:cs typeface="Times New Roman" panose="02020603050405020304" pitchFamily="18" charset="0"/>
              </a:rPr>
              <a:t>pg</a:t>
            </a:r>
            <a:r>
              <a:rPr lang="en-ZA" sz="2000" b="1" kern="100" dirty="0">
                <a:effectLst/>
                <a:latin typeface="Aptos" panose="020B0004020202020204" pitchFamily="34" charset="0"/>
                <a:ea typeface="Aptos" panose="020B0004020202020204" pitchFamily="34" charset="0"/>
                <a:cs typeface="Times New Roman" panose="02020603050405020304" pitchFamily="18" charset="0"/>
              </a:rPr>
              <a:t>) (Peer reviewed)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ZA"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Annex 1</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Mitigation, Management and Monitoring Plan (MMMP)</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Annex 2</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Peer Review comments and responses (First Draft)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Annex 3</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Stakeholder comments and responses (Second Draft)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buNone/>
            </a:pPr>
            <a:r>
              <a:rPr lang="en-ZA" sz="2000" b="1" kern="100" dirty="0">
                <a:effectLst/>
                <a:latin typeface="Aptos" panose="020B0004020202020204" pitchFamily="34" charset="0"/>
                <a:ea typeface="Aptos" panose="020B0004020202020204" pitchFamily="34" charset="0"/>
                <a:cs typeface="Times New Roman" panose="02020603050405020304" pitchFamily="18" charset="0"/>
              </a:rPr>
              <a:t>Annex 4</a:t>
            </a:r>
            <a:r>
              <a:rPr lang="en-ZA" sz="2000" kern="100" dirty="0">
                <a:effectLst/>
                <a:latin typeface="Aptos" panose="020B0004020202020204" pitchFamily="34" charset="0"/>
                <a:ea typeface="Aptos" panose="020B0004020202020204" pitchFamily="34" charset="0"/>
                <a:cs typeface="Times New Roman" panose="02020603050405020304" pitchFamily="18" charset="0"/>
              </a:rPr>
              <a:t>: Record of public outreach</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5504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732F1-2DD5-38F8-041F-5EBA84E1049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57465B8-FB61-598B-1818-A00324AB10C2}"/>
              </a:ext>
            </a:extLst>
          </p:cNvPr>
          <p:cNvSpPr txBox="1"/>
          <p:nvPr/>
        </p:nvSpPr>
        <p:spPr>
          <a:xfrm>
            <a:off x="755860" y="839026"/>
            <a:ext cx="9950240" cy="5448864"/>
          </a:xfrm>
          <a:prstGeom prst="rect">
            <a:avLst/>
          </a:prstGeom>
          <a:noFill/>
        </p:spPr>
        <p:txBody>
          <a:bodyPr wrap="square">
            <a:spAutoFit/>
          </a:bodyPr>
          <a:lstStyle/>
          <a:p>
            <a:pPr marL="0" marR="0" algn="just">
              <a:lnSpc>
                <a:spcPct val="115000"/>
              </a:lnSpc>
              <a:spcAft>
                <a:spcPts val="800"/>
              </a:spcAft>
              <a:buNone/>
            </a:pPr>
            <a:r>
              <a:rPr lang="en-Z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Executive </a:t>
            </a:r>
            <a:r>
              <a:rPr lang="en-ZA" b="1" kern="100" dirty="0">
                <a:latin typeface="Aptos" panose="020B0004020202020204" pitchFamily="34" charset="0"/>
                <a:ea typeface="Aptos" panose="020B0004020202020204" pitchFamily="34" charset="0"/>
                <a:cs typeface="Times New Roman" panose="02020603050405020304" pitchFamily="18" charset="0"/>
              </a:rPr>
              <a:t>s</a:t>
            </a:r>
            <a:r>
              <a:rPr lang="en-ZA" sz="1800" b="1" kern="100" dirty="0">
                <a:effectLst/>
                <a:latin typeface="Aptos" panose="020B0004020202020204" pitchFamily="34" charset="0"/>
                <a:ea typeface="Aptos" panose="020B0004020202020204" pitchFamily="34" charset="0"/>
                <a:cs typeface="Times New Roman" panose="02020603050405020304" pitchFamily="18" charset="0"/>
              </a:rPr>
              <a:t>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Introduction and scope</a:t>
            </a:r>
            <a:r>
              <a:rPr lang="en-Z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Baseline receiving environment to 2050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Spatial classification of the receiving environment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Potential impacts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Risk/opportunity assessment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Mitigation, enhancement, management and monitoring measures</a:t>
            </a:r>
          </a:p>
          <a:p>
            <a:pPr marL="342900" marR="0" lvl="0" indent="-342900" algn="just">
              <a:lnSpc>
                <a:spcPct val="115000"/>
              </a:lnSpc>
              <a:spcAft>
                <a:spcPts val="800"/>
              </a:spcAft>
              <a:buFont typeface="+mj-lt"/>
              <a:buAutoNum type="arabicPeriod"/>
            </a:pPr>
            <a:endParaRPr lang="en-ZA" b="1"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endParaRPr lang="en-ZA"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endParaRPr lang="en-ZA" b="1"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just">
              <a:lnSpc>
                <a:spcPct val="115000"/>
              </a:lnSpc>
              <a:spcAft>
                <a:spcPts val="800"/>
              </a:spcAft>
              <a:buFont typeface="+mj-lt"/>
              <a:buAutoNum type="arabicPeriod"/>
            </a:pPr>
            <a:r>
              <a:rPr lang="en-ZA" sz="1800" b="1" kern="100" dirty="0">
                <a:effectLst/>
                <a:latin typeface="Aptos" panose="020B0004020202020204" pitchFamily="34" charset="0"/>
                <a:ea typeface="Aptos" panose="020B0004020202020204" pitchFamily="34" charset="0"/>
                <a:cs typeface="Times New Roman" panose="02020603050405020304" pitchFamily="18" charset="0"/>
              </a:rPr>
              <a:t>Conclusion and strategic recommendations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C186C571-EEE0-938F-E780-E858364C1BFB}"/>
              </a:ext>
            </a:extLst>
          </p:cNvPr>
          <p:cNvSpPr>
            <a:spLocks noGrp="1"/>
          </p:cNvSpPr>
          <p:nvPr>
            <p:ph type="title"/>
          </p:nvPr>
        </p:nvSpPr>
        <p:spPr/>
        <p:txBody>
          <a:bodyPr/>
          <a:lstStyle/>
          <a:p>
            <a:r>
              <a:rPr lang="en-US" dirty="0"/>
              <a:t>Indicative chapter structure</a:t>
            </a:r>
          </a:p>
        </p:txBody>
      </p:sp>
      <p:graphicFrame>
        <p:nvGraphicFramePr>
          <p:cNvPr id="3" name="Table 2">
            <a:extLst>
              <a:ext uri="{FF2B5EF4-FFF2-40B4-BE49-F238E27FC236}">
                <a16:creationId xmlns:a16="http://schemas.microsoft.com/office/drawing/2014/main" id="{97E310CE-FF98-52E1-EF85-158147BB313B}"/>
              </a:ext>
            </a:extLst>
          </p:cNvPr>
          <p:cNvGraphicFramePr>
            <a:graphicFrameLocks noGrp="1"/>
          </p:cNvGraphicFramePr>
          <p:nvPr>
            <p:extLst>
              <p:ext uri="{D42A27DB-BD31-4B8C-83A1-F6EECF244321}">
                <p14:modId xmlns:p14="http://schemas.microsoft.com/office/powerpoint/2010/main" val="3531581028"/>
              </p:ext>
            </p:extLst>
          </p:nvPr>
        </p:nvGraphicFramePr>
        <p:xfrm>
          <a:off x="1102995" y="4354100"/>
          <a:ext cx="8860155" cy="1196724"/>
        </p:xfrm>
        <a:graphic>
          <a:graphicData uri="http://schemas.openxmlformats.org/drawingml/2006/table">
            <a:tbl>
              <a:tblPr firstRow="1" firstCol="1" bandRow="1">
                <a:tableStyleId>{5C22544A-7EE6-4342-B048-85BDC9FD1C3A}</a:tableStyleId>
              </a:tblPr>
              <a:tblGrid>
                <a:gridCol w="2214880">
                  <a:extLst>
                    <a:ext uri="{9D8B030D-6E8A-4147-A177-3AD203B41FA5}">
                      <a16:colId xmlns:a16="http://schemas.microsoft.com/office/drawing/2014/main" val="1331579640"/>
                    </a:ext>
                  </a:extLst>
                </a:gridCol>
                <a:gridCol w="2214880">
                  <a:extLst>
                    <a:ext uri="{9D8B030D-6E8A-4147-A177-3AD203B41FA5}">
                      <a16:colId xmlns:a16="http://schemas.microsoft.com/office/drawing/2014/main" val="2651593799"/>
                    </a:ext>
                  </a:extLst>
                </a:gridCol>
                <a:gridCol w="2214880">
                  <a:extLst>
                    <a:ext uri="{9D8B030D-6E8A-4147-A177-3AD203B41FA5}">
                      <a16:colId xmlns:a16="http://schemas.microsoft.com/office/drawing/2014/main" val="1972774305"/>
                    </a:ext>
                  </a:extLst>
                </a:gridCol>
                <a:gridCol w="2215515">
                  <a:extLst>
                    <a:ext uri="{9D8B030D-6E8A-4147-A177-3AD203B41FA5}">
                      <a16:colId xmlns:a16="http://schemas.microsoft.com/office/drawing/2014/main" val="642637832"/>
                    </a:ext>
                  </a:extLst>
                </a:gridCol>
              </a:tblGrid>
              <a:tr h="0">
                <a:tc>
                  <a:txBody>
                    <a:bodyPr/>
                    <a:lstStyle/>
                    <a:p>
                      <a:pPr marL="0" marR="0" algn="just">
                        <a:lnSpc>
                          <a:spcPct val="115000"/>
                        </a:lnSpc>
                        <a:spcAft>
                          <a:spcPts val="800"/>
                        </a:spcAft>
                        <a:buNone/>
                      </a:pPr>
                      <a:r>
                        <a:rPr lang="en-US" sz="1200" kern="100" cap="all">
                          <a:effectLst/>
                        </a:rPr>
                        <a:t>Positive impact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cap="all" dirty="0">
                          <a:effectLst/>
                        </a:rPr>
                        <a:t>Mitigation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cap="all">
                          <a:effectLst/>
                        </a:rPr>
                        <a:t>Management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cap="all">
                          <a:effectLst/>
                        </a:rPr>
                        <a:t>Monitoring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9692777"/>
                  </a:ext>
                </a:extLst>
              </a:tr>
              <a:tr h="0">
                <a:tc>
                  <a:txBody>
                    <a:bodyPr/>
                    <a:lstStyle/>
                    <a:p>
                      <a:pPr marL="0" marR="0" algn="just">
                        <a:lnSpc>
                          <a:spcPct val="115000"/>
                        </a:lnSpc>
                        <a:spcAft>
                          <a:spcPts val="800"/>
                        </a:spcAft>
                        <a:buNone/>
                      </a:pPr>
                      <a:r>
                        <a:rPr lang="en-US" sz="1200" kern="100">
                          <a:effectLst/>
                        </a:rPr>
                        <a:t>Impact ….n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Describe best practice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Describe best practice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Describe best practice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5281869"/>
                  </a:ext>
                </a:extLst>
              </a:tr>
              <a:tr h="0">
                <a:tc>
                  <a:txBody>
                    <a:bodyPr/>
                    <a:lstStyle/>
                    <a:p>
                      <a:pPr marL="0" marR="0" algn="just">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9830952"/>
                  </a:ext>
                </a:extLst>
              </a:tr>
              <a:tr h="0">
                <a:tc>
                  <a:txBody>
                    <a:bodyPr/>
                    <a:lstStyle/>
                    <a:p>
                      <a:pPr marL="0" marR="0" algn="just">
                        <a:lnSpc>
                          <a:spcPct val="115000"/>
                        </a:lnSpc>
                        <a:spcAft>
                          <a:spcPts val="800"/>
                        </a:spcAft>
                        <a:buNone/>
                      </a:pPr>
                      <a:r>
                        <a:rPr lang="en-US" sz="1200" kern="100" cap="all">
                          <a:effectLst/>
                        </a:rPr>
                        <a:t>Negative impact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b="1" kern="100" cap="all" dirty="0">
                          <a:effectLst/>
                        </a:rPr>
                        <a:t>Enhancement </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b="1" kern="100" cap="all" dirty="0">
                          <a:effectLst/>
                        </a:rPr>
                        <a:t>Management </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b="1" kern="100" cap="all" dirty="0">
                          <a:effectLst/>
                        </a:rPr>
                        <a:t>Monitoring </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334962"/>
                  </a:ext>
                </a:extLst>
              </a:tr>
              <a:tr h="0">
                <a:tc>
                  <a:txBody>
                    <a:bodyPr/>
                    <a:lstStyle/>
                    <a:p>
                      <a:pPr marL="0" marR="0" algn="just">
                        <a:lnSpc>
                          <a:spcPct val="115000"/>
                        </a:lnSpc>
                        <a:spcAft>
                          <a:spcPts val="800"/>
                        </a:spcAft>
                        <a:buNone/>
                      </a:pPr>
                      <a:r>
                        <a:rPr lang="en-US" sz="1200" kern="100">
                          <a:effectLst/>
                        </a:rPr>
                        <a:t>Impact…n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Describe best practice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Describe best practice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Describe best practice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4204289"/>
                  </a:ext>
                </a:extLst>
              </a:tr>
              <a:tr h="0">
                <a:tc>
                  <a:txBody>
                    <a:bodyPr/>
                    <a:lstStyle/>
                    <a:p>
                      <a:pPr marL="0" marR="0" algn="just">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a:effectLst/>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15000"/>
                        </a:lnSpc>
                        <a:spcAft>
                          <a:spcPts val="800"/>
                        </a:spcAft>
                        <a:buNone/>
                      </a:pPr>
                      <a:r>
                        <a:rPr lang="en-US" sz="1200" kern="100" dirty="0">
                          <a:effectLst/>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2770320"/>
                  </a:ext>
                </a:extLst>
              </a:tr>
            </a:tbl>
          </a:graphicData>
        </a:graphic>
      </p:graphicFrame>
    </p:spTree>
    <p:extLst>
      <p:ext uri="{BB962C8B-B14F-4D97-AF65-F5344CB8AC3E}">
        <p14:creationId xmlns:p14="http://schemas.microsoft.com/office/powerpoint/2010/main" val="1689910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65CAD4B-541A-D64F-3D30-0C3BE5517163}"/>
              </a:ext>
            </a:extLst>
          </p:cNvPr>
          <p:cNvCxnSpPr>
            <a:cxnSpLocks/>
          </p:cNvCxnSpPr>
          <p:nvPr/>
        </p:nvCxnSpPr>
        <p:spPr>
          <a:xfrm>
            <a:off x="1747460" y="1400451"/>
            <a:ext cx="0" cy="16937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D74610-2AAC-9132-5290-F90942564D16}"/>
              </a:ext>
            </a:extLst>
          </p:cNvPr>
          <p:cNvCxnSpPr>
            <a:cxnSpLocks/>
            <a:stCxn id="27" idx="3"/>
            <a:endCxn id="12" idx="1"/>
          </p:cNvCxnSpPr>
          <p:nvPr/>
        </p:nvCxnSpPr>
        <p:spPr>
          <a:xfrm>
            <a:off x="2254544" y="6077702"/>
            <a:ext cx="7133723" cy="26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4AAC01-559E-2DF5-2E04-9EEBEE6BBAD7}"/>
              </a:ext>
            </a:extLst>
          </p:cNvPr>
          <p:cNvSpPr txBox="1"/>
          <p:nvPr/>
        </p:nvSpPr>
        <p:spPr>
          <a:xfrm>
            <a:off x="9388267" y="5396244"/>
            <a:ext cx="2088232" cy="1368150"/>
          </a:xfrm>
          <a:prstGeom prst="rect">
            <a:avLst/>
          </a:prstGeom>
          <a:noFill/>
          <a:ln w="25400">
            <a:solidFill>
              <a:schemeClr val="tx1"/>
            </a:solidFill>
          </a:ln>
        </p:spPr>
        <p:txBody>
          <a:bodyPr wrap="none" lIns="0" tIns="0" rIns="0" bIns="0" rtlCol="0" anchor="ctr">
            <a:noAutofit/>
          </a:bodyPr>
          <a:lstStyle/>
          <a:p>
            <a:pPr>
              <a:buClr>
                <a:schemeClr val="tx2"/>
              </a:buClr>
            </a:pPr>
            <a:endParaRPr lang="en-US" dirty="0"/>
          </a:p>
          <a:p>
            <a:pPr algn="ctr">
              <a:buClr>
                <a:schemeClr val="tx2"/>
              </a:buClr>
            </a:pPr>
            <a:r>
              <a:rPr lang="en-US" b="1" dirty="0"/>
              <a:t>Constituency</a:t>
            </a:r>
          </a:p>
          <a:p>
            <a:pPr algn="ctr">
              <a:buClr>
                <a:schemeClr val="tx2"/>
              </a:buClr>
            </a:pPr>
            <a:r>
              <a:rPr lang="en-US" i="1" dirty="0"/>
              <a:t> </a:t>
            </a:r>
            <a:r>
              <a:rPr lang="en-US" sz="1400" i="1" dirty="0"/>
              <a:t>n…1</a:t>
            </a:r>
          </a:p>
          <a:p>
            <a:pPr algn="ctr">
              <a:buClr>
                <a:schemeClr val="tx2"/>
              </a:buClr>
            </a:pPr>
            <a:r>
              <a:rPr lang="en-US" sz="1400" i="1" dirty="0"/>
              <a:t>n…2</a:t>
            </a:r>
          </a:p>
          <a:p>
            <a:pPr algn="ctr">
              <a:buClr>
                <a:schemeClr val="tx2"/>
              </a:buClr>
            </a:pPr>
            <a:r>
              <a:rPr lang="en-US" sz="1400" i="1" dirty="0"/>
              <a:t>n…3</a:t>
            </a:r>
          </a:p>
        </p:txBody>
      </p:sp>
      <p:cxnSp>
        <p:nvCxnSpPr>
          <p:cNvPr id="17" name="Straight Connector 16">
            <a:extLst>
              <a:ext uri="{FF2B5EF4-FFF2-40B4-BE49-F238E27FC236}">
                <a16:creationId xmlns:a16="http://schemas.microsoft.com/office/drawing/2014/main" id="{47C14D9C-CAFE-40A1-B914-EF19665FC370}"/>
              </a:ext>
            </a:extLst>
          </p:cNvPr>
          <p:cNvCxnSpPr>
            <a:cxnSpLocks/>
            <a:stCxn id="20" idx="3"/>
          </p:cNvCxnSpPr>
          <p:nvPr/>
        </p:nvCxnSpPr>
        <p:spPr>
          <a:xfrm>
            <a:off x="2816724" y="3656623"/>
            <a:ext cx="75251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E357821-56EF-47ED-5483-7868D53FE183}"/>
              </a:ext>
            </a:extLst>
          </p:cNvPr>
          <p:cNvCxnSpPr>
            <a:cxnSpLocks/>
          </p:cNvCxnSpPr>
          <p:nvPr/>
        </p:nvCxnSpPr>
        <p:spPr>
          <a:xfrm flipV="1">
            <a:off x="10341880" y="925451"/>
            <a:ext cx="0" cy="44707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7E5038-A7DB-8DAE-BAB8-E2139938B0F1}"/>
              </a:ext>
            </a:extLst>
          </p:cNvPr>
          <p:cNvCxnSpPr>
            <a:cxnSpLocks/>
            <a:stCxn id="14" idx="0"/>
          </p:cNvCxnSpPr>
          <p:nvPr/>
        </p:nvCxnSpPr>
        <p:spPr>
          <a:xfrm flipV="1">
            <a:off x="6065178" y="1506362"/>
            <a:ext cx="0" cy="40517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A9BE6A-C06E-C94F-23CC-E2C18D3CCB12}"/>
              </a:ext>
            </a:extLst>
          </p:cNvPr>
          <p:cNvSpPr txBox="1"/>
          <p:nvPr/>
        </p:nvSpPr>
        <p:spPr>
          <a:xfrm>
            <a:off x="8477446" y="1556792"/>
            <a:ext cx="3595218" cy="1368152"/>
          </a:xfrm>
          <a:prstGeom prst="rect">
            <a:avLst/>
          </a:prstGeom>
          <a:solidFill>
            <a:schemeClr val="bg1"/>
          </a:solidFill>
          <a:ln w="25400">
            <a:solidFill>
              <a:schemeClr val="tx1"/>
            </a:solidFill>
          </a:ln>
        </p:spPr>
        <p:txBody>
          <a:bodyPr wrap="none" lIns="0" tIns="0" rIns="0" bIns="0" rtlCol="0" anchor="ctr">
            <a:noAutofit/>
          </a:bodyPr>
          <a:lstStyle/>
          <a:p>
            <a:pPr algn="ctr">
              <a:buClr>
                <a:schemeClr val="tx2"/>
              </a:buClr>
            </a:pPr>
            <a:r>
              <a:rPr lang="en-US" b="1" dirty="0"/>
              <a:t>Working Group</a:t>
            </a:r>
          </a:p>
          <a:p>
            <a:pPr algn="ctr">
              <a:buClr>
                <a:schemeClr val="tx2"/>
              </a:buClr>
            </a:pPr>
            <a:r>
              <a:rPr lang="en-US" sz="1400" dirty="0"/>
              <a:t>Private sector, government, NGOs/ </a:t>
            </a:r>
          </a:p>
          <a:p>
            <a:pPr algn="ctr">
              <a:buClr>
                <a:schemeClr val="tx2"/>
              </a:buClr>
            </a:pPr>
            <a:r>
              <a:rPr lang="en-US" sz="1400" dirty="0"/>
              <a:t>CBOs, Research</a:t>
            </a:r>
          </a:p>
        </p:txBody>
      </p:sp>
      <p:cxnSp>
        <p:nvCxnSpPr>
          <p:cNvPr id="38" name="Straight Connector 37">
            <a:extLst>
              <a:ext uri="{FF2B5EF4-FFF2-40B4-BE49-F238E27FC236}">
                <a16:creationId xmlns:a16="http://schemas.microsoft.com/office/drawing/2014/main" id="{14E51276-5F70-7AE6-941B-218984FD086F}"/>
              </a:ext>
            </a:extLst>
          </p:cNvPr>
          <p:cNvCxnSpPr>
            <a:cxnSpLocks/>
          </p:cNvCxnSpPr>
          <p:nvPr/>
        </p:nvCxnSpPr>
        <p:spPr>
          <a:xfrm>
            <a:off x="7320136" y="925451"/>
            <a:ext cx="30217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41A80C-48F7-B9D3-1633-77D29A426734}"/>
              </a:ext>
            </a:extLst>
          </p:cNvPr>
          <p:cNvSpPr txBox="1"/>
          <p:nvPr/>
        </p:nvSpPr>
        <p:spPr>
          <a:xfrm>
            <a:off x="4230269" y="5558109"/>
            <a:ext cx="3669818" cy="914400"/>
          </a:xfrm>
          <a:prstGeom prst="rect">
            <a:avLst/>
          </a:prstGeom>
          <a:solidFill>
            <a:schemeClr val="bg1"/>
          </a:solidFill>
          <a:ln w="25400">
            <a:solidFill>
              <a:schemeClr val="tx1"/>
            </a:solidFill>
          </a:ln>
        </p:spPr>
        <p:txBody>
          <a:bodyPr wrap="square" lIns="0" tIns="0" rIns="0" bIns="0" rtlCol="0" anchor="ctr">
            <a:noAutofit/>
          </a:bodyPr>
          <a:lstStyle/>
          <a:p>
            <a:pPr algn="ctr">
              <a:buClr>
                <a:schemeClr val="tx2"/>
              </a:buClr>
            </a:pPr>
            <a:r>
              <a:rPr lang="en-US" b="1" dirty="0"/>
              <a:t>Website/comment windows, briefing sessions</a:t>
            </a:r>
            <a:endParaRPr lang="en-US" dirty="0"/>
          </a:p>
        </p:txBody>
      </p:sp>
      <p:sp>
        <p:nvSpPr>
          <p:cNvPr id="27" name="TextBox 26">
            <a:extLst>
              <a:ext uri="{FF2B5EF4-FFF2-40B4-BE49-F238E27FC236}">
                <a16:creationId xmlns:a16="http://schemas.microsoft.com/office/drawing/2014/main" id="{75FF0B76-B72C-C4E5-B5D2-FA7906D04838}"/>
              </a:ext>
            </a:extLst>
          </p:cNvPr>
          <p:cNvSpPr txBox="1"/>
          <p:nvPr/>
        </p:nvSpPr>
        <p:spPr>
          <a:xfrm>
            <a:off x="166312" y="5620502"/>
            <a:ext cx="2088232" cy="914400"/>
          </a:xfrm>
          <a:prstGeom prst="rect">
            <a:avLst/>
          </a:prstGeom>
          <a:noFill/>
          <a:ln w="25400">
            <a:solidFill>
              <a:schemeClr val="tx1"/>
            </a:solidFill>
          </a:ln>
        </p:spPr>
        <p:txBody>
          <a:bodyPr wrap="square" lIns="0" tIns="0" rIns="0" bIns="0" rtlCol="0" anchor="ctr">
            <a:noAutofit/>
          </a:bodyPr>
          <a:lstStyle/>
          <a:p>
            <a:pPr algn="ctr">
              <a:buClr>
                <a:schemeClr val="tx2"/>
              </a:buClr>
            </a:pPr>
            <a:r>
              <a:rPr lang="en-US" b="1" dirty="0"/>
              <a:t>Public briefings</a:t>
            </a:r>
          </a:p>
        </p:txBody>
      </p:sp>
      <p:sp>
        <p:nvSpPr>
          <p:cNvPr id="7" name="TextBox 6">
            <a:extLst>
              <a:ext uri="{FF2B5EF4-FFF2-40B4-BE49-F238E27FC236}">
                <a16:creationId xmlns:a16="http://schemas.microsoft.com/office/drawing/2014/main" id="{D99D4724-AC44-A9C1-D00B-77BCB79991CE}"/>
              </a:ext>
            </a:extLst>
          </p:cNvPr>
          <p:cNvSpPr txBox="1"/>
          <p:nvPr/>
        </p:nvSpPr>
        <p:spPr>
          <a:xfrm>
            <a:off x="5234496" y="169370"/>
            <a:ext cx="2088232" cy="1512163"/>
          </a:xfrm>
          <a:prstGeom prst="rect">
            <a:avLst/>
          </a:prstGeom>
          <a:solidFill>
            <a:schemeClr val="bg1"/>
          </a:solidFill>
          <a:ln w="25400">
            <a:solidFill>
              <a:schemeClr val="tx1"/>
            </a:solidFill>
          </a:ln>
        </p:spPr>
        <p:txBody>
          <a:bodyPr wrap="none" lIns="0" tIns="0" rIns="0" bIns="0" rtlCol="0" anchor="ctr">
            <a:noAutofit/>
          </a:bodyPr>
          <a:lstStyle/>
          <a:p>
            <a:pPr>
              <a:buClr>
                <a:schemeClr val="tx2"/>
              </a:buClr>
            </a:pPr>
            <a:endParaRPr lang="en-US" dirty="0"/>
          </a:p>
          <a:p>
            <a:pPr algn="ctr">
              <a:buClr>
                <a:schemeClr val="tx2"/>
              </a:buClr>
            </a:pPr>
            <a:r>
              <a:rPr lang="en-US" b="1" dirty="0"/>
              <a:t>Experts</a:t>
            </a:r>
          </a:p>
          <a:p>
            <a:pPr algn="ctr">
              <a:spcBef>
                <a:spcPts val="600"/>
              </a:spcBef>
              <a:buClr>
                <a:schemeClr val="tx2"/>
              </a:buClr>
            </a:pPr>
            <a:r>
              <a:rPr lang="en-US" sz="1400" dirty="0"/>
              <a:t>Team </a:t>
            </a:r>
            <a:r>
              <a:rPr lang="en-US" sz="1400" i="1" dirty="0"/>
              <a:t>n…1</a:t>
            </a:r>
          </a:p>
          <a:p>
            <a:pPr algn="ctr">
              <a:spcBef>
                <a:spcPts val="600"/>
              </a:spcBef>
              <a:buClr>
                <a:schemeClr val="tx2"/>
              </a:buClr>
            </a:pPr>
            <a:r>
              <a:rPr lang="en-US" sz="1400" dirty="0"/>
              <a:t>Team </a:t>
            </a:r>
            <a:r>
              <a:rPr lang="en-US" sz="1400" i="1" dirty="0"/>
              <a:t>n…2</a:t>
            </a:r>
          </a:p>
          <a:p>
            <a:pPr algn="ctr">
              <a:spcBef>
                <a:spcPts val="600"/>
              </a:spcBef>
              <a:buClr>
                <a:schemeClr val="tx2"/>
              </a:buClr>
            </a:pPr>
            <a:r>
              <a:rPr lang="en-US" sz="1400" dirty="0"/>
              <a:t>Team </a:t>
            </a:r>
            <a:r>
              <a:rPr lang="en-US" sz="1400" i="1" dirty="0"/>
              <a:t>n</a:t>
            </a:r>
            <a:r>
              <a:rPr lang="en-US" sz="1400" dirty="0"/>
              <a:t>…3</a:t>
            </a:r>
          </a:p>
          <a:p>
            <a:pPr algn="ctr">
              <a:spcBef>
                <a:spcPts val="600"/>
              </a:spcBef>
              <a:buClr>
                <a:schemeClr val="tx2"/>
              </a:buClr>
            </a:pPr>
            <a:endParaRPr lang="en-US" sz="1200" dirty="0"/>
          </a:p>
          <a:p>
            <a:pPr algn="ctr">
              <a:spcBef>
                <a:spcPts val="600"/>
              </a:spcBef>
              <a:buClr>
                <a:schemeClr val="tx2"/>
              </a:buClr>
            </a:pPr>
            <a:endParaRPr lang="en-US" sz="1200" dirty="0"/>
          </a:p>
        </p:txBody>
      </p:sp>
      <p:sp>
        <p:nvSpPr>
          <p:cNvPr id="5" name="TextBox 4">
            <a:extLst>
              <a:ext uri="{FF2B5EF4-FFF2-40B4-BE49-F238E27FC236}">
                <a16:creationId xmlns:a16="http://schemas.microsoft.com/office/drawing/2014/main" id="{F4A2C1BF-501E-A70E-2B72-DCDF33BBE0F1}"/>
              </a:ext>
            </a:extLst>
          </p:cNvPr>
          <p:cNvSpPr txBox="1"/>
          <p:nvPr/>
        </p:nvSpPr>
        <p:spPr>
          <a:xfrm>
            <a:off x="4800248" y="3272676"/>
            <a:ext cx="2529860" cy="845367"/>
          </a:xfrm>
          <a:prstGeom prst="rect">
            <a:avLst/>
          </a:prstGeom>
          <a:solidFill>
            <a:schemeClr val="bg1"/>
          </a:solidFill>
          <a:ln w="25400">
            <a:solidFill>
              <a:schemeClr val="tx1"/>
            </a:solidFill>
          </a:ln>
        </p:spPr>
        <p:txBody>
          <a:bodyPr wrap="none" lIns="0" tIns="0" rIns="0" bIns="0" rtlCol="0" anchor="ctr">
            <a:noAutofit/>
          </a:bodyPr>
          <a:lstStyle/>
          <a:p>
            <a:pPr algn="ctr">
              <a:buClr>
                <a:schemeClr val="tx2"/>
              </a:buClr>
            </a:pPr>
            <a:r>
              <a:rPr lang="en-US" b="1" dirty="0"/>
              <a:t>Project Team</a:t>
            </a:r>
          </a:p>
          <a:p>
            <a:pPr algn="ctr">
              <a:buClr>
                <a:schemeClr val="tx2"/>
              </a:buClr>
            </a:pPr>
            <a:r>
              <a:rPr lang="en-US" sz="1400" dirty="0" err="1"/>
              <a:t>Zutari</a:t>
            </a:r>
            <a:r>
              <a:rPr lang="en-US" sz="1400" dirty="0"/>
              <a:t> &amp; CSIR</a:t>
            </a:r>
          </a:p>
        </p:txBody>
      </p:sp>
      <p:sp>
        <p:nvSpPr>
          <p:cNvPr id="20" name="TextBox 19">
            <a:extLst>
              <a:ext uri="{FF2B5EF4-FFF2-40B4-BE49-F238E27FC236}">
                <a16:creationId xmlns:a16="http://schemas.microsoft.com/office/drawing/2014/main" id="{2BE0C376-95F3-A04A-7DA4-D5EA70F6205B}"/>
              </a:ext>
            </a:extLst>
          </p:cNvPr>
          <p:cNvSpPr txBox="1"/>
          <p:nvPr/>
        </p:nvSpPr>
        <p:spPr>
          <a:xfrm>
            <a:off x="728492" y="3094170"/>
            <a:ext cx="2088232" cy="1124906"/>
          </a:xfrm>
          <a:prstGeom prst="rect">
            <a:avLst/>
          </a:prstGeom>
          <a:solidFill>
            <a:schemeClr val="bg1"/>
          </a:solidFill>
          <a:ln w="25400">
            <a:solidFill>
              <a:schemeClr val="tx1"/>
            </a:solidFill>
          </a:ln>
        </p:spPr>
        <p:txBody>
          <a:bodyPr wrap="square" lIns="0" tIns="0" rIns="0" bIns="0" rtlCol="0" anchor="ctr">
            <a:noAutofit/>
          </a:bodyPr>
          <a:lstStyle/>
          <a:p>
            <a:pPr algn="ctr">
              <a:buClr>
                <a:schemeClr val="tx2"/>
              </a:buClr>
            </a:pPr>
            <a:r>
              <a:rPr lang="en-US" b="1" dirty="0"/>
              <a:t>Management Committee</a:t>
            </a:r>
          </a:p>
          <a:p>
            <a:pPr algn="ctr">
              <a:buClr>
                <a:schemeClr val="tx2"/>
              </a:buClr>
            </a:pPr>
            <a:r>
              <a:rPr lang="en-US" sz="1400" dirty="0"/>
              <a:t>Clients &amp; Project Team</a:t>
            </a:r>
          </a:p>
        </p:txBody>
      </p:sp>
      <p:sp>
        <p:nvSpPr>
          <p:cNvPr id="9" name="TextBox 8">
            <a:extLst>
              <a:ext uri="{FF2B5EF4-FFF2-40B4-BE49-F238E27FC236}">
                <a16:creationId xmlns:a16="http://schemas.microsoft.com/office/drawing/2014/main" id="{8BCE08F9-1D75-A86F-9BCB-2F9D23742901}"/>
              </a:ext>
            </a:extLst>
          </p:cNvPr>
          <p:cNvSpPr txBox="1"/>
          <p:nvPr/>
        </p:nvSpPr>
        <p:spPr>
          <a:xfrm>
            <a:off x="347260" y="275544"/>
            <a:ext cx="2815037" cy="1230803"/>
          </a:xfrm>
          <a:prstGeom prst="rect">
            <a:avLst/>
          </a:prstGeom>
          <a:solidFill>
            <a:schemeClr val="bg1"/>
          </a:solidFill>
          <a:ln w="25400">
            <a:solidFill>
              <a:schemeClr val="tx1"/>
            </a:solidFill>
          </a:ln>
        </p:spPr>
        <p:txBody>
          <a:bodyPr wrap="none" lIns="0" tIns="0" rIns="0" bIns="0" rtlCol="0" anchor="ctr">
            <a:noAutofit/>
          </a:bodyPr>
          <a:lstStyle/>
          <a:p>
            <a:pPr algn="ctr">
              <a:buClr>
                <a:schemeClr val="tx2"/>
              </a:buClr>
            </a:pPr>
            <a:r>
              <a:rPr lang="en-US" b="1" dirty="0"/>
              <a:t>Steering Committee</a:t>
            </a:r>
          </a:p>
          <a:p>
            <a:pPr algn="ctr">
              <a:buClr>
                <a:schemeClr val="tx2"/>
              </a:buClr>
            </a:pPr>
            <a:r>
              <a:rPr lang="en-US" sz="1400" dirty="0"/>
              <a:t>Mandated for overall SESA oversight</a:t>
            </a:r>
          </a:p>
        </p:txBody>
      </p:sp>
    </p:spTree>
    <p:extLst>
      <p:ext uri="{BB962C8B-B14F-4D97-AF65-F5344CB8AC3E}">
        <p14:creationId xmlns:p14="http://schemas.microsoft.com/office/powerpoint/2010/main" val="341448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64580-C6D6-7D3E-BEDD-201C72545E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34307-1C92-3F9E-2636-F58A139476E3}"/>
              </a:ext>
            </a:extLst>
          </p:cNvPr>
          <p:cNvSpPr>
            <a:spLocks noGrp="1"/>
          </p:cNvSpPr>
          <p:nvPr>
            <p:ph idx="1"/>
          </p:nvPr>
        </p:nvSpPr>
        <p:spPr>
          <a:xfrm>
            <a:off x="545969" y="2795614"/>
            <a:ext cx="10515600" cy="4926563"/>
          </a:xfrm>
        </p:spPr>
        <p:txBody>
          <a:bodyPr>
            <a:normAutofit/>
          </a:bodyPr>
          <a:lstStyle/>
          <a:p>
            <a:pPr marL="0" indent="0" algn="ctr">
              <a:buNone/>
            </a:pPr>
            <a:r>
              <a:rPr lang="en-US" sz="4400" b="1" dirty="0"/>
              <a:t>END</a:t>
            </a:r>
          </a:p>
        </p:txBody>
      </p:sp>
      <p:pic>
        <p:nvPicPr>
          <p:cNvPr id="7" name="Picture 6">
            <a:extLst>
              <a:ext uri="{FF2B5EF4-FFF2-40B4-BE49-F238E27FC236}">
                <a16:creationId xmlns:a16="http://schemas.microsoft.com/office/drawing/2014/main" id="{BAFAC4E0-FBE7-2807-D51A-0FACD0A8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1" y="5656462"/>
            <a:ext cx="2567354" cy="770206"/>
          </a:xfrm>
          <a:prstGeom prst="rect">
            <a:avLst/>
          </a:prstGeom>
        </p:spPr>
      </p:pic>
      <p:pic>
        <p:nvPicPr>
          <p:cNvPr id="10" name="Picture 9">
            <a:extLst>
              <a:ext uri="{FF2B5EF4-FFF2-40B4-BE49-F238E27FC236}">
                <a16:creationId xmlns:a16="http://schemas.microsoft.com/office/drawing/2014/main" id="{3FCF0238-0EA8-1158-E333-0BF158128267}"/>
              </a:ext>
            </a:extLst>
          </p:cNvPr>
          <p:cNvPicPr>
            <a:picLocks noChangeAspect="1"/>
          </p:cNvPicPr>
          <p:nvPr/>
        </p:nvPicPr>
        <p:blipFill>
          <a:blip r:embed="rId3"/>
          <a:stretch>
            <a:fillRect/>
          </a:stretch>
        </p:blipFill>
        <p:spPr>
          <a:xfrm>
            <a:off x="3778000" y="103151"/>
            <a:ext cx="3621176" cy="1102621"/>
          </a:xfrm>
          <a:prstGeom prst="rect">
            <a:avLst/>
          </a:prstGeom>
        </p:spPr>
      </p:pic>
      <p:pic>
        <p:nvPicPr>
          <p:cNvPr id="2" name="logozutari_large_white">
            <a:extLst>
              <a:ext uri="{FF2B5EF4-FFF2-40B4-BE49-F238E27FC236}">
                <a16:creationId xmlns:a16="http://schemas.microsoft.com/office/drawing/2014/main" id="{F8C2EF1F-4299-111F-27EE-D03B23FF46A0}"/>
              </a:ext>
            </a:extLst>
          </p:cNvPr>
          <p:cNvPicPr>
            <a:picLocks/>
          </p:cNvPicPr>
          <p:nvPr/>
        </p:nvPicPr>
        <p:blipFill>
          <a:blip>
            <a:extLst>
              <a:ext uri="{96DAC541-7B7A-43D3-8B79-37D633B846F1}">
                <asvg:svgBlip xmlns:asvg="http://schemas.microsoft.com/office/drawing/2016/SVG/main" r:embed="rId4"/>
              </a:ext>
            </a:extLst>
          </a:blip>
          <a:stretch>
            <a:fillRect/>
          </a:stretch>
        </p:blipFill>
        <p:spPr>
          <a:xfrm>
            <a:off x="1355527" y="4516845"/>
            <a:ext cx="2231331" cy="554341"/>
          </a:xfrm>
          <a:prstGeom prst="rect">
            <a:avLst/>
          </a:prstGeom>
        </p:spPr>
      </p:pic>
      <p:pic>
        <p:nvPicPr>
          <p:cNvPr id="4" name="logozutari_large_white">
            <a:extLst>
              <a:ext uri="{FF2B5EF4-FFF2-40B4-BE49-F238E27FC236}">
                <a16:creationId xmlns:a16="http://schemas.microsoft.com/office/drawing/2014/main" id="{AEA083DA-87C2-A4D3-6E4C-F090C3CB7410}"/>
              </a:ext>
            </a:extLst>
          </p:cNvPr>
          <p:cNvPicPr>
            <a:picLocks/>
          </p:cNvPicPr>
          <p:nvPr/>
        </p:nvPicPr>
        <p:blipFill>
          <a:blip>
            <a:extLst>
              <a:ext uri="{96DAC541-7B7A-43D3-8B79-37D633B846F1}">
                <asvg:svgBlip xmlns:asvg="http://schemas.microsoft.com/office/drawing/2016/SVG/main" r:embed="rId5"/>
              </a:ext>
            </a:extLst>
          </a:blip>
          <a:stretch>
            <a:fillRect/>
          </a:stretch>
        </p:blipFill>
        <p:spPr>
          <a:xfrm>
            <a:off x="545969" y="5656463"/>
            <a:ext cx="2340430" cy="558984"/>
          </a:xfrm>
          <a:prstGeom prst="rect">
            <a:avLst/>
          </a:prstGeom>
        </p:spPr>
      </p:pic>
    </p:spTree>
    <p:extLst>
      <p:ext uri="{BB962C8B-B14F-4D97-AF65-F5344CB8AC3E}">
        <p14:creationId xmlns:p14="http://schemas.microsoft.com/office/powerpoint/2010/main" val="135897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C81A723-FFD7-9F29-9FC0-7F25D30E7DE0}"/>
              </a:ext>
            </a:extLst>
          </p:cNvPr>
          <p:cNvPicPr>
            <a:picLocks noChangeAspect="1"/>
          </p:cNvPicPr>
          <p:nvPr/>
        </p:nvPicPr>
        <p:blipFill>
          <a:blip r:embed="rId2"/>
          <a:stretch>
            <a:fillRect/>
          </a:stretch>
        </p:blipFill>
        <p:spPr>
          <a:xfrm>
            <a:off x="8824196" y="1339592"/>
            <a:ext cx="1843805" cy="2609158"/>
          </a:xfrm>
          <a:prstGeom prst="rect">
            <a:avLst/>
          </a:prstGeom>
        </p:spPr>
      </p:pic>
      <p:sp>
        <p:nvSpPr>
          <p:cNvPr id="2" name="Title 1">
            <a:extLst>
              <a:ext uri="{FF2B5EF4-FFF2-40B4-BE49-F238E27FC236}">
                <a16:creationId xmlns:a16="http://schemas.microsoft.com/office/drawing/2014/main" id="{8BCF9159-32E5-08B6-F6AB-7BD0A28AC0F5}"/>
              </a:ext>
            </a:extLst>
          </p:cNvPr>
          <p:cNvSpPr>
            <a:spLocks noGrp="1"/>
          </p:cNvSpPr>
          <p:nvPr>
            <p:ph type="title"/>
          </p:nvPr>
        </p:nvSpPr>
        <p:spPr>
          <a:xfrm>
            <a:off x="185057" y="-103321"/>
            <a:ext cx="10515600" cy="1325563"/>
          </a:xfrm>
        </p:spPr>
        <p:txBody>
          <a:bodyPr/>
          <a:lstStyle/>
          <a:p>
            <a:r>
              <a:rPr lang="en-US" b="1" dirty="0"/>
              <a:t>Our experience in SESA and GH2/PtX</a:t>
            </a:r>
          </a:p>
        </p:txBody>
      </p:sp>
      <p:sp>
        <p:nvSpPr>
          <p:cNvPr id="3" name="Content Placeholder 2">
            <a:extLst>
              <a:ext uri="{FF2B5EF4-FFF2-40B4-BE49-F238E27FC236}">
                <a16:creationId xmlns:a16="http://schemas.microsoft.com/office/drawing/2014/main" id="{DB0A9A5C-4A88-780C-ACE7-377600618DED}"/>
              </a:ext>
            </a:extLst>
          </p:cNvPr>
          <p:cNvSpPr>
            <a:spLocks noGrp="1"/>
          </p:cNvSpPr>
          <p:nvPr>
            <p:ph idx="1"/>
          </p:nvPr>
        </p:nvSpPr>
        <p:spPr>
          <a:xfrm>
            <a:off x="185057" y="1314900"/>
            <a:ext cx="3234417" cy="4351338"/>
          </a:xfrm>
        </p:spPr>
        <p:txBody>
          <a:bodyPr>
            <a:noAutofit/>
          </a:bodyPr>
          <a:lstStyle/>
          <a:p>
            <a:pPr>
              <a:spcBef>
                <a:spcPts val="1200"/>
              </a:spcBef>
              <a:spcAft>
                <a:spcPts val="1200"/>
              </a:spcAft>
            </a:pPr>
            <a:r>
              <a:rPr lang="en-US" sz="2400" dirty="0"/>
              <a:t>30+ years SEA experience across Africa’s energy sector</a:t>
            </a:r>
          </a:p>
          <a:p>
            <a:pPr>
              <a:spcBef>
                <a:spcPts val="1200"/>
              </a:spcBef>
              <a:spcAft>
                <a:spcPts val="1200"/>
              </a:spcAft>
            </a:pPr>
            <a:r>
              <a:rPr lang="en-US" sz="2400" dirty="0"/>
              <a:t>50+ complex Strategic Environmental Assessments completed </a:t>
            </a:r>
          </a:p>
          <a:p>
            <a:pPr>
              <a:spcBef>
                <a:spcPts val="1200"/>
              </a:spcBef>
              <a:spcAft>
                <a:spcPts val="1200"/>
              </a:spcAft>
            </a:pPr>
            <a:r>
              <a:rPr lang="en-US" sz="2400" dirty="0"/>
              <a:t>GIZ, KfW, IFC, World Bank, National Government, Northern Cape, Eastern Cape, Western Cape, Freeport Saldanha </a:t>
            </a:r>
            <a:r>
              <a:rPr lang="en-US" sz="2400" dirty="0" err="1"/>
              <a:t>etc</a:t>
            </a:r>
            <a:r>
              <a:rPr lang="en-US" sz="2400" dirty="0"/>
              <a:t>…</a:t>
            </a:r>
          </a:p>
        </p:txBody>
      </p:sp>
      <p:pic>
        <p:nvPicPr>
          <p:cNvPr id="19" name="Picture 18" descr="A map of south africa with different colored areas&#10;&#10;Description automatically generated">
            <a:extLst>
              <a:ext uri="{FF2B5EF4-FFF2-40B4-BE49-F238E27FC236}">
                <a16:creationId xmlns:a16="http://schemas.microsoft.com/office/drawing/2014/main" id="{21C5F585-8B71-114A-9550-F26F467CFC3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04412" y="4534968"/>
            <a:ext cx="2781460" cy="1966879"/>
          </a:xfrm>
          <a:prstGeom prst="rect">
            <a:avLst/>
          </a:prstGeom>
          <a:noFill/>
          <a:ln>
            <a:noFill/>
          </a:ln>
        </p:spPr>
      </p:pic>
      <p:pic>
        <p:nvPicPr>
          <p:cNvPr id="20" name="Picture 19">
            <a:extLst>
              <a:ext uri="{FF2B5EF4-FFF2-40B4-BE49-F238E27FC236}">
                <a16:creationId xmlns:a16="http://schemas.microsoft.com/office/drawing/2014/main" id="{CBA3482A-AEF1-272E-6572-E37ADAAD9C87}"/>
              </a:ext>
            </a:extLst>
          </p:cNvPr>
          <p:cNvPicPr>
            <a:picLocks noChangeAspect="1"/>
          </p:cNvPicPr>
          <p:nvPr/>
        </p:nvPicPr>
        <p:blipFill>
          <a:blip r:embed="rId4"/>
          <a:stretch>
            <a:fillRect/>
          </a:stretch>
        </p:blipFill>
        <p:spPr>
          <a:xfrm>
            <a:off x="6763624" y="4061260"/>
            <a:ext cx="2155477" cy="2558562"/>
          </a:xfrm>
          <a:prstGeom prst="rect">
            <a:avLst/>
          </a:prstGeom>
        </p:spPr>
      </p:pic>
      <p:pic>
        <p:nvPicPr>
          <p:cNvPr id="21" name="Picture 20">
            <a:extLst>
              <a:ext uri="{FF2B5EF4-FFF2-40B4-BE49-F238E27FC236}">
                <a16:creationId xmlns:a16="http://schemas.microsoft.com/office/drawing/2014/main" id="{203B7965-13C6-EDB6-006D-9D525E8FBC5B}"/>
              </a:ext>
            </a:extLst>
          </p:cNvPr>
          <p:cNvPicPr>
            <a:picLocks noChangeAspect="1"/>
          </p:cNvPicPr>
          <p:nvPr/>
        </p:nvPicPr>
        <p:blipFill>
          <a:blip r:embed="rId5"/>
          <a:stretch>
            <a:fillRect/>
          </a:stretch>
        </p:blipFill>
        <p:spPr>
          <a:xfrm>
            <a:off x="5150972" y="1086449"/>
            <a:ext cx="3360903" cy="1557722"/>
          </a:xfrm>
          <a:prstGeom prst="rect">
            <a:avLst/>
          </a:prstGeom>
        </p:spPr>
      </p:pic>
      <p:pic>
        <p:nvPicPr>
          <p:cNvPr id="24" name="Picture 23">
            <a:extLst>
              <a:ext uri="{FF2B5EF4-FFF2-40B4-BE49-F238E27FC236}">
                <a16:creationId xmlns:a16="http://schemas.microsoft.com/office/drawing/2014/main" id="{D78307F7-081E-A5CE-388C-6D2623EBB4D1}"/>
              </a:ext>
            </a:extLst>
          </p:cNvPr>
          <p:cNvPicPr>
            <a:picLocks noChangeAspect="1"/>
          </p:cNvPicPr>
          <p:nvPr/>
        </p:nvPicPr>
        <p:blipFill>
          <a:blip r:embed="rId6"/>
          <a:stretch>
            <a:fillRect/>
          </a:stretch>
        </p:blipFill>
        <p:spPr>
          <a:xfrm>
            <a:off x="3607259" y="4830530"/>
            <a:ext cx="3023642" cy="1893417"/>
          </a:xfrm>
          <a:prstGeom prst="rect">
            <a:avLst/>
          </a:prstGeom>
        </p:spPr>
      </p:pic>
      <p:pic>
        <p:nvPicPr>
          <p:cNvPr id="25" name="Picture 24">
            <a:extLst>
              <a:ext uri="{FF2B5EF4-FFF2-40B4-BE49-F238E27FC236}">
                <a16:creationId xmlns:a16="http://schemas.microsoft.com/office/drawing/2014/main" id="{1F7E4EE0-DE7E-AAAB-8283-CE6C9A73EA6D}"/>
              </a:ext>
            </a:extLst>
          </p:cNvPr>
          <p:cNvPicPr>
            <a:picLocks noChangeAspect="1"/>
          </p:cNvPicPr>
          <p:nvPr/>
        </p:nvPicPr>
        <p:blipFill>
          <a:blip r:embed="rId7"/>
          <a:stretch>
            <a:fillRect/>
          </a:stretch>
        </p:blipFill>
        <p:spPr>
          <a:xfrm>
            <a:off x="10243373" y="147265"/>
            <a:ext cx="1763570" cy="2517561"/>
          </a:xfrm>
          <a:prstGeom prst="rect">
            <a:avLst/>
          </a:prstGeom>
        </p:spPr>
      </p:pic>
      <p:pic>
        <p:nvPicPr>
          <p:cNvPr id="22" name="Picture 21">
            <a:extLst>
              <a:ext uri="{FF2B5EF4-FFF2-40B4-BE49-F238E27FC236}">
                <a16:creationId xmlns:a16="http://schemas.microsoft.com/office/drawing/2014/main" id="{C23FB533-32D7-A026-59B0-996C2DB884A8}"/>
              </a:ext>
            </a:extLst>
          </p:cNvPr>
          <p:cNvPicPr>
            <a:picLocks noChangeAspect="1"/>
          </p:cNvPicPr>
          <p:nvPr/>
        </p:nvPicPr>
        <p:blipFill>
          <a:blip r:embed="rId8"/>
          <a:stretch>
            <a:fillRect/>
          </a:stretch>
        </p:blipFill>
        <p:spPr>
          <a:xfrm>
            <a:off x="3850117" y="2644171"/>
            <a:ext cx="2728196" cy="2133785"/>
          </a:xfrm>
          <a:prstGeom prst="rect">
            <a:avLst/>
          </a:prstGeom>
        </p:spPr>
      </p:pic>
    </p:spTree>
    <p:extLst>
      <p:ext uri="{BB962C8B-B14F-4D97-AF65-F5344CB8AC3E}">
        <p14:creationId xmlns:p14="http://schemas.microsoft.com/office/powerpoint/2010/main" val="150445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F948F8-593A-0D9F-BE31-D77A50B13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455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A7BD97-4997-136E-93E8-01E29DA8D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Tree>
    <p:extLst>
      <p:ext uri="{BB962C8B-B14F-4D97-AF65-F5344CB8AC3E}">
        <p14:creationId xmlns:p14="http://schemas.microsoft.com/office/powerpoint/2010/main" val="212102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D01E17-3CA1-400E-9042-6FA6DBC786F8}"/>
              </a:ext>
            </a:extLst>
          </p:cNvPr>
          <p:cNvSpPr>
            <a:spLocks noGrp="1"/>
          </p:cNvSpPr>
          <p:nvPr>
            <p:ph type="sldNum" sz="quarter" idx="12"/>
          </p:nvPr>
        </p:nvSpPr>
        <p:spPr/>
        <p:txBody>
          <a:bodyPr/>
          <a:lstStyle/>
          <a:p>
            <a:fld id="{BBA12580-CAA1-45F5-A732-FD9EEECE384D}" type="slidenum">
              <a:rPr lang="en-ZA" smtClean="0"/>
              <a:t>5</a:t>
            </a:fld>
            <a:endParaRPr lang="en-ZA"/>
          </a:p>
        </p:txBody>
      </p:sp>
      <p:cxnSp>
        <p:nvCxnSpPr>
          <p:cNvPr id="5" name="Straight Connector 4">
            <a:extLst>
              <a:ext uri="{FF2B5EF4-FFF2-40B4-BE49-F238E27FC236}">
                <a16:creationId xmlns:a16="http://schemas.microsoft.com/office/drawing/2014/main" id="{CC5C21A8-FD94-2134-EB0E-8C466E82DE51}"/>
              </a:ext>
            </a:extLst>
          </p:cNvPr>
          <p:cNvCxnSpPr/>
          <p:nvPr/>
        </p:nvCxnSpPr>
        <p:spPr>
          <a:xfrm>
            <a:off x="2014893" y="1207751"/>
            <a:ext cx="0" cy="4738254"/>
          </a:xfrm>
          <a:prstGeom prst="line">
            <a:avLst/>
          </a:prstGeom>
          <a:ln w="53975">
            <a:headEnd type="triangle"/>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5C3D830-A436-F883-64E4-18FF44137CCA}"/>
              </a:ext>
            </a:extLst>
          </p:cNvPr>
          <p:cNvCxnSpPr>
            <a:cxnSpLocks/>
          </p:cNvCxnSpPr>
          <p:nvPr/>
        </p:nvCxnSpPr>
        <p:spPr>
          <a:xfrm flipH="1" flipV="1">
            <a:off x="1995437" y="5936277"/>
            <a:ext cx="8201126" cy="9728"/>
          </a:xfrm>
          <a:prstGeom prst="line">
            <a:avLst/>
          </a:prstGeom>
          <a:ln w="53975">
            <a:head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48BAC3C-697A-9656-DD33-2068BDA8ED58}"/>
              </a:ext>
            </a:extLst>
          </p:cNvPr>
          <p:cNvSpPr txBox="1"/>
          <p:nvPr/>
        </p:nvSpPr>
        <p:spPr>
          <a:xfrm>
            <a:off x="5517556" y="6418514"/>
            <a:ext cx="867545" cy="461665"/>
          </a:xfrm>
          <a:prstGeom prst="rect">
            <a:avLst/>
          </a:prstGeom>
          <a:noFill/>
        </p:spPr>
        <p:txBody>
          <a:bodyPr wrap="none" rtlCol="0">
            <a:spAutoFit/>
          </a:bodyPr>
          <a:lstStyle/>
          <a:p>
            <a:r>
              <a:rPr lang="en-US" sz="2400" b="1" dirty="0"/>
              <a:t>Time</a:t>
            </a:r>
          </a:p>
        </p:txBody>
      </p:sp>
      <p:sp>
        <p:nvSpPr>
          <p:cNvPr id="10" name="TextBox 9">
            <a:extLst>
              <a:ext uri="{FF2B5EF4-FFF2-40B4-BE49-F238E27FC236}">
                <a16:creationId xmlns:a16="http://schemas.microsoft.com/office/drawing/2014/main" id="{E4C3B2B5-6FCE-0223-7059-12DD17EA8324}"/>
              </a:ext>
            </a:extLst>
          </p:cNvPr>
          <p:cNvSpPr txBox="1"/>
          <p:nvPr/>
        </p:nvSpPr>
        <p:spPr>
          <a:xfrm rot="16200000">
            <a:off x="-623287" y="3180299"/>
            <a:ext cx="3130344" cy="461665"/>
          </a:xfrm>
          <a:prstGeom prst="rect">
            <a:avLst/>
          </a:prstGeom>
          <a:noFill/>
        </p:spPr>
        <p:txBody>
          <a:bodyPr wrap="none" rtlCol="0">
            <a:spAutoFit/>
          </a:bodyPr>
          <a:lstStyle/>
          <a:p>
            <a:r>
              <a:rPr lang="en-US" sz="2400" b="1" dirty="0"/>
              <a:t>Level of participation</a:t>
            </a:r>
          </a:p>
        </p:txBody>
      </p:sp>
      <p:sp>
        <p:nvSpPr>
          <p:cNvPr id="11" name="TextBox 10">
            <a:extLst>
              <a:ext uri="{FF2B5EF4-FFF2-40B4-BE49-F238E27FC236}">
                <a16:creationId xmlns:a16="http://schemas.microsoft.com/office/drawing/2014/main" id="{0164CD25-9667-C4AD-A380-D745D57405CB}"/>
              </a:ext>
            </a:extLst>
          </p:cNvPr>
          <p:cNvSpPr txBox="1"/>
          <p:nvPr/>
        </p:nvSpPr>
        <p:spPr>
          <a:xfrm>
            <a:off x="1905354" y="6013331"/>
            <a:ext cx="601447" cy="338554"/>
          </a:xfrm>
          <a:prstGeom prst="rect">
            <a:avLst/>
          </a:prstGeom>
          <a:noFill/>
        </p:spPr>
        <p:txBody>
          <a:bodyPr wrap="none" rtlCol="0">
            <a:spAutoFit/>
          </a:bodyPr>
          <a:lstStyle/>
          <a:p>
            <a:r>
              <a:rPr lang="en-US" sz="1600" b="1" dirty="0"/>
              <a:t>2025</a:t>
            </a:r>
          </a:p>
        </p:txBody>
      </p:sp>
      <p:sp>
        <p:nvSpPr>
          <p:cNvPr id="12" name="TextBox 11">
            <a:extLst>
              <a:ext uri="{FF2B5EF4-FFF2-40B4-BE49-F238E27FC236}">
                <a16:creationId xmlns:a16="http://schemas.microsoft.com/office/drawing/2014/main" id="{AE719FDD-8CF3-B22F-4DEA-6430369EDB36}"/>
              </a:ext>
            </a:extLst>
          </p:cNvPr>
          <p:cNvSpPr txBox="1"/>
          <p:nvPr/>
        </p:nvSpPr>
        <p:spPr>
          <a:xfrm>
            <a:off x="5640988" y="6001016"/>
            <a:ext cx="620683" cy="338554"/>
          </a:xfrm>
          <a:prstGeom prst="rect">
            <a:avLst/>
          </a:prstGeom>
          <a:noFill/>
        </p:spPr>
        <p:txBody>
          <a:bodyPr wrap="none" rtlCol="0">
            <a:spAutoFit/>
          </a:bodyPr>
          <a:lstStyle/>
          <a:p>
            <a:r>
              <a:rPr lang="en-US" sz="1600" b="1" dirty="0"/>
              <a:t>2030</a:t>
            </a:r>
          </a:p>
        </p:txBody>
      </p:sp>
      <p:sp>
        <p:nvSpPr>
          <p:cNvPr id="13" name="TextBox 12">
            <a:extLst>
              <a:ext uri="{FF2B5EF4-FFF2-40B4-BE49-F238E27FC236}">
                <a16:creationId xmlns:a16="http://schemas.microsoft.com/office/drawing/2014/main" id="{CCD490D4-AF52-998A-7D21-B1C9D7CABDFB}"/>
              </a:ext>
            </a:extLst>
          </p:cNvPr>
          <p:cNvSpPr txBox="1"/>
          <p:nvPr/>
        </p:nvSpPr>
        <p:spPr>
          <a:xfrm>
            <a:off x="9381433" y="6020008"/>
            <a:ext cx="620683" cy="338554"/>
          </a:xfrm>
          <a:prstGeom prst="rect">
            <a:avLst/>
          </a:prstGeom>
          <a:noFill/>
        </p:spPr>
        <p:txBody>
          <a:bodyPr wrap="none" rtlCol="0">
            <a:spAutoFit/>
          </a:bodyPr>
          <a:lstStyle/>
          <a:p>
            <a:r>
              <a:rPr lang="en-US" sz="1600" b="1" dirty="0"/>
              <a:t>2040</a:t>
            </a:r>
          </a:p>
        </p:txBody>
      </p:sp>
      <p:sp>
        <p:nvSpPr>
          <p:cNvPr id="14" name="TextBox 13">
            <a:extLst>
              <a:ext uri="{FF2B5EF4-FFF2-40B4-BE49-F238E27FC236}">
                <a16:creationId xmlns:a16="http://schemas.microsoft.com/office/drawing/2014/main" id="{2FC79372-DD05-D793-4392-A833598EC66B}"/>
              </a:ext>
            </a:extLst>
          </p:cNvPr>
          <p:cNvSpPr txBox="1"/>
          <p:nvPr/>
        </p:nvSpPr>
        <p:spPr>
          <a:xfrm>
            <a:off x="1398098" y="5597723"/>
            <a:ext cx="516103" cy="338554"/>
          </a:xfrm>
          <a:prstGeom prst="rect">
            <a:avLst/>
          </a:prstGeom>
          <a:noFill/>
        </p:spPr>
        <p:txBody>
          <a:bodyPr wrap="none" rtlCol="0">
            <a:spAutoFit/>
          </a:bodyPr>
          <a:lstStyle/>
          <a:p>
            <a:r>
              <a:rPr lang="en-US" sz="1600" b="1" i="1" dirty="0"/>
              <a:t>low</a:t>
            </a:r>
          </a:p>
        </p:txBody>
      </p:sp>
      <p:sp>
        <p:nvSpPr>
          <p:cNvPr id="15" name="TextBox 14">
            <a:extLst>
              <a:ext uri="{FF2B5EF4-FFF2-40B4-BE49-F238E27FC236}">
                <a16:creationId xmlns:a16="http://schemas.microsoft.com/office/drawing/2014/main" id="{30E707C7-DAA8-D6ED-A9B8-6404FB01D40A}"/>
              </a:ext>
            </a:extLst>
          </p:cNvPr>
          <p:cNvSpPr txBox="1"/>
          <p:nvPr/>
        </p:nvSpPr>
        <p:spPr>
          <a:xfrm>
            <a:off x="1398098" y="1401372"/>
            <a:ext cx="580608" cy="338554"/>
          </a:xfrm>
          <a:prstGeom prst="rect">
            <a:avLst/>
          </a:prstGeom>
          <a:noFill/>
        </p:spPr>
        <p:txBody>
          <a:bodyPr wrap="none" rtlCol="0">
            <a:spAutoFit/>
          </a:bodyPr>
          <a:lstStyle/>
          <a:p>
            <a:r>
              <a:rPr lang="en-US" sz="1600" b="1" i="1" dirty="0"/>
              <a:t>high</a:t>
            </a:r>
          </a:p>
        </p:txBody>
      </p:sp>
      <p:sp>
        <p:nvSpPr>
          <p:cNvPr id="16" name="Rectangle 15">
            <a:extLst>
              <a:ext uri="{FF2B5EF4-FFF2-40B4-BE49-F238E27FC236}">
                <a16:creationId xmlns:a16="http://schemas.microsoft.com/office/drawing/2014/main" id="{B92A9622-D4CD-BCF6-962D-E1284F5EE388}"/>
              </a:ext>
            </a:extLst>
          </p:cNvPr>
          <p:cNvSpPr/>
          <p:nvPr/>
        </p:nvSpPr>
        <p:spPr>
          <a:xfrm>
            <a:off x="2215695" y="5293215"/>
            <a:ext cx="2360560" cy="395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Concept stages/prefeasibility</a:t>
            </a:r>
          </a:p>
        </p:txBody>
      </p:sp>
      <p:sp>
        <p:nvSpPr>
          <p:cNvPr id="17" name="Rectangle 16">
            <a:extLst>
              <a:ext uri="{FF2B5EF4-FFF2-40B4-BE49-F238E27FC236}">
                <a16:creationId xmlns:a16="http://schemas.microsoft.com/office/drawing/2014/main" id="{4E3C626A-7041-2821-2FD9-B1323D962E5C}"/>
              </a:ext>
            </a:extLst>
          </p:cNvPr>
          <p:cNvSpPr/>
          <p:nvPr/>
        </p:nvSpPr>
        <p:spPr>
          <a:xfrm>
            <a:off x="3276523" y="3956571"/>
            <a:ext cx="1998374" cy="395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Strategic Environmental Assessment (SEA)</a:t>
            </a:r>
          </a:p>
        </p:txBody>
      </p:sp>
      <p:sp>
        <p:nvSpPr>
          <p:cNvPr id="18" name="Rectangle 17">
            <a:extLst>
              <a:ext uri="{FF2B5EF4-FFF2-40B4-BE49-F238E27FC236}">
                <a16:creationId xmlns:a16="http://schemas.microsoft.com/office/drawing/2014/main" id="{0A4499CA-01CE-CE0E-430A-2E9AF5D65587}"/>
              </a:ext>
            </a:extLst>
          </p:cNvPr>
          <p:cNvSpPr/>
          <p:nvPr/>
        </p:nvSpPr>
        <p:spPr>
          <a:xfrm>
            <a:off x="5789290" y="2727188"/>
            <a:ext cx="472381" cy="395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IDP</a:t>
            </a:r>
          </a:p>
        </p:txBody>
      </p:sp>
      <p:sp>
        <p:nvSpPr>
          <p:cNvPr id="19" name="Rectangle 18">
            <a:extLst>
              <a:ext uri="{FF2B5EF4-FFF2-40B4-BE49-F238E27FC236}">
                <a16:creationId xmlns:a16="http://schemas.microsoft.com/office/drawing/2014/main" id="{7FDDD841-4ACA-B973-973A-501D1C91062C}"/>
              </a:ext>
            </a:extLst>
          </p:cNvPr>
          <p:cNvSpPr/>
          <p:nvPr/>
        </p:nvSpPr>
        <p:spPr>
          <a:xfrm>
            <a:off x="6317048" y="3270241"/>
            <a:ext cx="472385" cy="395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EMF</a:t>
            </a:r>
          </a:p>
        </p:txBody>
      </p:sp>
      <p:sp>
        <p:nvSpPr>
          <p:cNvPr id="20" name="Rectangle 19">
            <a:extLst>
              <a:ext uri="{FF2B5EF4-FFF2-40B4-BE49-F238E27FC236}">
                <a16:creationId xmlns:a16="http://schemas.microsoft.com/office/drawing/2014/main" id="{7B482720-684F-DDE4-7355-E4EC5C0344A0}"/>
              </a:ext>
            </a:extLst>
          </p:cNvPr>
          <p:cNvSpPr/>
          <p:nvPr/>
        </p:nvSpPr>
        <p:spPr>
          <a:xfrm>
            <a:off x="6751437" y="3838608"/>
            <a:ext cx="472379" cy="395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SDF</a:t>
            </a:r>
          </a:p>
        </p:txBody>
      </p:sp>
      <p:sp>
        <p:nvSpPr>
          <p:cNvPr id="21" name="Rectangle 20">
            <a:extLst>
              <a:ext uri="{FF2B5EF4-FFF2-40B4-BE49-F238E27FC236}">
                <a16:creationId xmlns:a16="http://schemas.microsoft.com/office/drawing/2014/main" id="{A84E9B69-B728-1291-45C0-3F5ACCC67238}"/>
              </a:ext>
            </a:extLst>
          </p:cNvPr>
          <p:cNvSpPr/>
          <p:nvPr/>
        </p:nvSpPr>
        <p:spPr>
          <a:xfrm>
            <a:off x="5039996" y="5302959"/>
            <a:ext cx="4570972" cy="395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Technical/feasibility/financial studies</a:t>
            </a:r>
          </a:p>
        </p:txBody>
      </p:sp>
      <p:sp>
        <p:nvSpPr>
          <p:cNvPr id="22" name="Rectangle 21">
            <a:extLst>
              <a:ext uri="{FF2B5EF4-FFF2-40B4-BE49-F238E27FC236}">
                <a16:creationId xmlns:a16="http://schemas.microsoft.com/office/drawing/2014/main" id="{AC33B98A-666D-C18D-ED24-5976B675F5B6}"/>
              </a:ext>
            </a:extLst>
          </p:cNvPr>
          <p:cNvSpPr/>
          <p:nvPr/>
        </p:nvSpPr>
        <p:spPr>
          <a:xfrm>
            <a:off x="6808396" y="15679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23" name="Rectangle 22">
            <a:extLst>
              <a:ext uri="{FF2B5EF4-FFF2-40B4-BE49-F238E27FC236}">
                <a16:creationId xmlns:a16="http://schemas.microsoft.com/office/drawing/2014/main" id="{36F059A4-5841-F891-D31E-803C1CB4FF0F}"/>
              </a:ext>
            </a:extLst>
          </p:cNvPr>
          <p:cNvSpPr/>
          <p:nvPr/>
        </p:nvSpPr>
        <p:spPr>
          <a:xfrm>
            <a:off x="6960796" y="17203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24" name="Rectangle 23">
            <a:extLst>
              <a:ext uri="{FF2B5EF4-FFF2-40B4-BE49-F238E27FC236}">
                <a16:creationId xmlns:a16="http://schemas.microsoft.com/office/drawing/2014/main" id="{0C7F92D5-EEF7-3B3A-491D-1BDBACE355AA}"/>
              </a:ext>
            </a:extLst>
          </p:cNvPr>
          <p:cNvSpPr/>
          <p:nvPr/>
        </p:nvSpPr>
        <p:spPr>
          <a:xfrm>
            <a:off x="7113196" y="18727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25" name="Rectangle 24">
            <a:extLst>
              <a:ext uri="{FF2B5EF4-FFF2-40B4-BE49-F238E27FC236}">
                <a16:creationId xmlns:a16="http://schemas.microsoft.com/office/drawing/2014/main" id="{28A7E638-632F-0CF7-B391-96C1243FAB44}"/>
              </a:ext>
            </a:extLst>
          </p:cNvPr>
          <p:cNvSpPr/>
          <p:nvPr/>
        </p:nvSpPr>
        <p:spPr>
          <a:xfrm>
            <a:off x="7265596" y="20251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26" name="Rectangle 25">
            <a:extLst>
              <a:ext uri="{FF2B5EF4-FFF2-40B4-BE49-F238E27FC236}">
                <a16:creationId xmlns:a16="http://schemas.microsoft.com/office/drawing/2014/main" id="{75BE4E27-C800-3D47-F548-AD15C653F4C5}"/>
              </a:ext>
            </a:extLst>
          </p:cNvPr>
          <p:cNvSpPr/>
          <p:nvPr/>
        </p:nvSpPr>
        <p:spPr>
          <a:xfrm>
            <a:off x="7417996" y="21775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27" name="Rectangle 26">
            <a:extLst>
              <a:ext uri="{FF2B5EF4-FFF2-40B4-BE49-F238E27FC236}">
                <a16:creationId xmlns:a16="http://schemas.microsoft.com/office/drawing/2014/main" id="{9A94E8A4-3911-8FE0-75F6-D5B6A2521AE3}"/>
              </a:ext>
            </a:extLst>
          </p:cNvPr>
          <p:cNvSpPr/>
          <p:nvPr/>
        </p:nvSpPr>
        <p:spPr>
          <a:xfrm>
            <a:off x="7570396" y="23299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28" name="Rectangle 27">
            <a:extLst>
              <a:ext uri="{FF2B5EF4-FFF2-40B4-BE49-F238E27FC236}">
                <a16:creationId xmlns:a16="http://schemas.microsoft.com/office/drawing/2014/main" id="{5054359B-4581-AD77-3835-5C8D478FE840}"/>
              </a:ext>
            </a:extLst>
          </p:cNvPr>
          <p:cNvSpPr/>
          <p:nvPr/>
        </p:nvSpPr>
        <p:spPr>
          <a:xfrm>
            <a:off x="7722796" y="24823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29" name="Rectangle 28">
            <a:extLst>
              <a:ext uri="{FF2B5EF4-FFF2-40B4-BE49-F238E27FC236}">
                <a16:creationId xmlns:a16="http://schemas.microsoft.com/office/drawing/2014/main" id="{AACA85F2-3CB1-7583-3B62-F6DD14F48BA6}"/>
              </a:ext>
            </a:extLst>
          </p:cNvPr>
          <p:cNvSpPr/>
          <p:nvPr/>
        </p:nvSpPr>
        <p:spPr>
          <a:xfrm>
            <a:off x="7875196" y="26347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0" name="Rectangle 29">
            <a:extLst>
              <a:ext uri="{FF2B5EF4-FFF2-40B4-BE49-F238E27FC236}">
                <a16:creationId xmlns:a16="http://schemas.microsoft.com/office/drawing/2014/main" id="{5ED7F506-FB94-554B-BC44-69106F54F384}"/>
              </a:ext>
            </a:extLst>
          </p:cNvPr>
          <p:cNvSpPr/>
          <p:nvPr/>
        </p:nvSpPr>
        <p:spPr>
          <a:xfrm>
            <a:off x="8027596" y="27871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1" name="Rectangle 30">
            <a:extLst>
              <a:ext uri="{FF2B5EF4-FFF2-40B4-BE49-F238E27FC236}">
                <a16:creationId xmlns:a16="http://schemas.microsoft.com/office/drawing/2014/main" id="{D1582945-1D2F-7E2B-FA5A-2143F5AF7346}"/>
              </a:ext>
            </a:extLst>
          </p:cNvPr>
          <p:cNvSpPr/>
          <p:nvPr/>
        </p:nvSpPr>
        <p:spPr>
          <a:xfrm>
            <a:off x="8179996" y="29395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2" name="Rectangle 31">
            <a:extLst>
              <a:ext uri="{FF2B5EF4-FFF2-40B4-BE49-F238E27FC236}">
                <a16:creationId xmlns:a16="http://schemas.microsoft.com/office/drawing/2014/main" id="{E058D57A-E0D8-E3D5-8B49-E53D27E994AF}"/>
              </a:ext>
            </a:extLst>
          </p:cNvPr>
          <p:cNvSpPr/>
          <p:nvPr/>
        </p:nvSpPr>
        <p:spPr>
          <a:xfrm>
            <a:off x="8332396" y="30919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3" name="Rectangle 32">
            <a:extLst>
              <a:ext uri="{FF2B5EF4-FFF2-40B4-BE49-F238E27FC236}">
                <a16:creationId xmlns:a16="http://schemas.microsoft.com/office/drawing/2014/main" id="{9083899B-B72D-8895-E753-14C15252602D}"/>
              </a:ext>
            </a:extLst>
          </p:cNvPr>
          <p:cNvSpPr/>
          <p:nvPr/>
        </p:nvSpPr>
        <p:spPr>
          <a:xfrm>
            <a:off x="8484796" y="32443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4" name="Rectangle 33">
            <a:extLst>
              <a:ext uri="{FF2B5EF4-FFF2-40B4-BE49-F238E27FC236}">
                <a16:creationId xmlns:a16="http://schemas.microsoft.com/office/drawing/2014/main" id="{1EF6AA94-6F13-4E9E-256D-9DE66351D1F9}"/>
              </a:ext>
            </a:extLst>
          </p:cNvPr>
          <p:cNvSpPr/>
          <p:nvPr/>
        </p:nvSpPr>
        <p:spPr>
          <a:xfrm>
            <a:off x="8637196" y="33967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5" name="Rectangle 34">
            <a:extLst>
              <a:ext uri="{FF2B5EF4-FFF2-40B4-BE49-F238E27FC236}">
                <a16:creationId xmlns:a16="http://schemas.microsoft.com/office/drawing/2014/main" id="{719AD0FA-DE50-71A2-6B58-FACD2D12DBDF}"/>
              </a:ext>
            </a:extLst>
          </p:cNvPr>
          <p:cNvSpPr/>
          <p:nvPr/>
        </p:nvSpPr>
        <p:spPr>
          <a:xfrm>
            <a:off x="8789596" y="35491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6" name="Rectangle 35">
            <a:extLst>
              <a:ext uri="{FF2B5EF4-FFF2-40B4-BE49-F238E27FC236}">
                <a16:creationId xmlns:a16="http://schemas.microsoft.com/office/drawing/2014/main" id="{DE630030-4A3A-2105-1DA8-C6D8AB6C7496}"/>
              </a:ext>
            </a:extLst>
          </p:cNvPr>
          <p:cNvSpPr/>
          <p:nvPr/>
        </p:nvSpPr>
        <p:spPr>
          <a:xfrm>
            <a:off x="8941996" y="37015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7" name="Rectangle 36">
            <a:extLst>
              <a:ext uri="{FF2B5EF4-FFF2-40B4-BE49-F238E27FC236}">
                <a16:creationId xmlns:a16="http://schemas.microsoft.com/office/drawing/2014/main" id="{F39E3EA2-BCCC-FE04-9CA5-AE122C310065}"/>
              </a:ext>
            </a:extLst>
          </p:cNvPr>
          <p:cNvSpPr/>
          <p:nvPr/>
        </p:nvSpPr>
        <p:spPr>
          <a:xfrm>
            <a:off x="9094396" y="3853999"/>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38" name="Rectangle 37">
            <a:extLst>
              <a:ext uri="{FF2B5EF4-FFF2-40B4-BE49-F238E27FC236}">
                <a16:creationId xmlns:a16="http://schemas.microsoft.com/office/drawing/2014/main" id="{797C6000-A684-2E42-C287-A2EA6A7F9354}"/>
              </a:ext>
            </a:extLst>
          </p:cNvPr>
          <p:cNvSpPr/>
          <p:nvPr/>
        </p:nvSpPr>
        <p:spPr>
          <a:xfrm>
            <a:off x="9261290" y="4014298"/>
            <a:ext cx="349678" cy="251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EIA</a:t>
            </a:r>
          </a:p>
        </p:txBody>
      </p:sp>
      <p:sp>
        <p:nvSpPr>
          <p:cNvPr id="45" name="Oval 44">
            <a:extLst>
              <a:ext uri="{FF2B5EF4-FFF2-40B4-BE49-F238E27FC236}">
                <a16:creationId xmlns:a16="http://schemas.microsoft.com/office/drawing/2014/main" id="{6ABA3ACF-52BC-A5B1-B51F-565620616B70}"/>
              </a:ext>
            </a:extLst>
          </p:cNvPr>
          <p:cNvSpPr/>
          <p:nvPr/>
        </p:nvSpPr>
        <p:spPr>
          <a:xfrm>
            <a:off x="2550283" y="3173673"/>
            <a:ext cx="2125902" cy="698291"/>
          </a:xfrm>
          <a:prstGeom prst="ellipse">
            <a:avLst/>
          </a:prstGeom>
          <a:solidFill>
            <a:schemeClr val="bg1"/>
          </a:solidFill>
          <a:ln w="63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NOT a decision-making process</a:t>
            </a:r>
          </a:p>
        </p:txBody>
      </p:sp>
      <p:sp>
        <p:nvSpPr>
          <p:cNvPr id="46" name="Oval 45">
            <a:extLst>
              <a:ext uri="{FF2B5EF4-FFF2-40B4-BE49-F238E27FC236}">
                <a16:creationId xmlns:a16="http://schemas.microsoft.com/office/drawing/2014/main" id="{65358DF2-DB42-A9C7-5102-E363A5B6C116}"/>
              </a:ext>
            </a:extLst>
          </p:cNvPr>
          <p:cNvSpPr/>
          <p:nvPr/>
        </p:nvSpPr>
        <p:spPr>
          <a:xfrm rot="2643977">
            <a:off x="7032563" y="2477211"/>
            <a:ext cx="5165971" cy="698291"/>
          </a:xfrm>
          <a:prstGeom prst="ellipse">
            <a:avLst/>
          </a:prstGeom>
          <a:solidFill>
            <a:schemeClr val="bg1"/>
          </a:solidFill>
          <a:ln w="63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MANY, MANY decision-making processes over decades</a:t>
            </a:r>
          </a:p>
        </p:txBody>
      </p:sp>
      <p:sp>
        <p:nvSpPr>
          <p:cNvPr id="2" name="Rectangle 1">
            <a:extLst>
              <a:ext uri="{FF2B5EF4-FFF2-40B4-BE49-F238E27FC236}">
                <a16:creationId xmlns:a16="http://schemas.microsoft.com/office/drawing/2014/main" id="{1AE76F33-C1D6-9052-079C-4A72BFFBC322}"/>
              </a:ext>
            </a:extLst>
          </p:cNvPr>
          <p:cNvSpPr/>
          <p:nvPr/>
        </p:nvSpPr>
        <p:spPr>
          <a:xfrm>
            <a:off x="5789290" y="4600185"/>
            <a:ext cx="3821676" cy="3951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Land negotiations</a:t>
            </a:r>
          </a:p>
        </p:txBody>
      </p:sp>
      <p:cxnSp>
        <p:nvCxnSpPr>
          <p:cNvPr id="7" name="Straight Arrow Connector 6">
            <a:extLst>
              <a:ext uri="{FF2B5EF4-FFF2-40B4-BE49-F238E27FC236}">
                <a16:creationId xmlns:a16="http://schemas.microsoft.com/office/drawing/2014/main" id="{FBA166E0-C479-374F-703E-DF2BE996C9E0}"/>
              </a:ext>
            </a:extLst>
          </p:cNvPr>
          <p:cNvCxnSpPr/>
          <p:nvPr/>
        </p:nvCxnSpPr>
        <p:spPr>
          <a:xfrm flipV="1">
            <a:off x="5339984" y="3343119"/>
            <a:ext cx="301004"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FE6D9B1-AF02-90E7-92D8-B7184B4222C0}"/>
              </a:ext>
            </a:extLst>
          </p:cNvPr>
          <p:cNvCxnSpPr>
            <a:cxnSpLocks/>
          </p:cNvCxnSpPr>
          <p:nvPr/>
        </p:nvCxnSpPr>
        <p:spPr>
          <a:xfrm flipV="1">
            <a:off x="5446400" y="3963987"/>
            <a:ext cx="601086" cy="84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46058C95-7D3B-80D8-9F9E-F5E8053CB8E6}"/>
              </a:ext>
            </a:extLst>
          </p:cNvPr>
          <p:cNvCxnSpPr>
            <a:cxnSpLocks/>
          </p:cNvCxnSpPr>
          <p:nvPr/>
        </p:nvCxnSpPr>
        <p:spPr>
          <a:xfrm flipV="1">
            <a:off x="5420747" y="3571719"/>
            <a:ext cx="541465" cy="347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13ECC4AA-B541-EECB-E99E-95BFFB2D4B36}"/>
              </a:ext>
            </a:extLst>
          </p:cNvPr>
          <p:cNvCxnSpPr/>
          <p:nvPr/>
        </p:nvCxnSpPr>
        <p:spPr>
          <a:xfrm flipV="1">
            <a:off x="6830190" y="2557273"/>
            <a:ext cx="301004"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8B0F7EB-B37C-2C89-E921-1F74C5CE4132}"/>
              </a:ext>
            </a:extLst>
          </p:cNvPr>
          <p:cNvCxnSpPr>
            <a:cxnSpLocks/>
          </p:cNvCxnSpPr>
          <p:nvPr/>
        </p:nvCxnSpPr>
        <p:spPr>
          <a:xfrm flipV="1">
            <a:off x="6936606" y="3178141"/>
            <a:ext cx="601086" cy="84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1DED5E2-5A93-C6C3-A11F-9A19461F4D78}"/>
              </a:ext>
            </a:extLst>
          </p:cNvPr>
          <p:cNvCxnSpPr>
            <a:cxnSpLocks/>
          </p:cNvCxnSpPr>
          <p:nvPr/>
        </p:nvCxnSpPr>
        <p:spPr>
          <a:xfrm flipV="1">
            <a:off x="6910953" y="2785873"/>
            <a:ext cx="541465" cy="347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F05A5A1E-82AB-D1C7-5AC4-9CD25BA5B427}"/>
              </a:ext>
            </a:extLst>
          </p:cNvPr>
          <p:cNvCxnSpPr/>
          <p:nvPr/>
        </p:nvCxnSpPr>
        <p:spPr>
          <a:xfrm flipV="1">
            <a:off x="7406206" y="3398104"/>
            <a:ext cx="301004"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33D4555D-E21D-C78F-41FB-FA273106DFF6}"/>
              </a:ext>
            </a:extLst>
          </p:cNvPr>
          <p:cNvCxnSpPr>
            <a:cxnSpLocks/>
          </p:cNvCxnSpPr>
          <p:nvPr/>
        </p:nvCxnSpPr>
        <p:spPr>
          <a:xfrm flipV="1">
            <a:off x="7512622" y="4018972"/>
            <a:ext cx="601086" cy="84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5E21CDFB-F60A-E334-217B-8478509B3AF9}"/>
              </a:ext>
            </a:extLst>
          </p:cNvPr>
          <p:cNvCxnSpPr>
            <a:cxnSpLocks/>
          </p:cNvCxnSpPr>
          <p:nvPr/>
        </p:nvCxnSpPr>
        <p:spPr>
          <a:xfrm flipV="1">
            <a:off x="7486969" y="3626704"/>
            <a:ext cx="541465" cy="347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2CA9A490-8525-C3E1-357F-75C5FCAA5A19}"/>
              </a:ext>
            </a:extLst>
          </p:cNvPr>
          <p:cNvCxnSpPr/>
          <p:nvPr/>
        </p:nvCxnSpPr>
        <p:spPr>
          <a:xfrm flipV="1">
            <a:off x="6236942" y="1962769"/>
            <a:ext cx="301004"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6F60AE09-1446-55CE-C388-E9FB5055C9BE}"/>
              </a:ext>
            </a:extLst>
          </p:cNvPr>
          <p:cNvCxnSpPr>
            <a:cxnSpLocks/>
          </p:cNvCxnSpPr>
          <p:nvPr/>
        </p:nvCxnSpPr>
        <p:spPr>
          <a:xfrm flipV="1">
            <a:off x="6343358" y="2583637"/>
            <a:ext cx="601086" cy="84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592622D4-FE1D-C51B-5D19-EC5AC99048C6}"/>
              </a:ext>
            </a:extLst>
          </p:cNvPr>
          <p:cNvCxnSpPr>
            <a:cxnSpLocks/>
          </p:cNvCxnSpPr>
          <p:nvPr/>
        </p:nvCxnSpPr>
        <p:spPr>
          <a:xfrm flipV="1">
            <a:off x="6317705" y="2191369"/>
            <a:ext cx="541465" cy="3471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C7EC299E-CCED-9058-FD2A-E319A9A0C601}"/>
              </a:ext>
            </a:extLst>
          </p:cNvPr>
          <p:cNvSpPr>
            <a:spLocks noGrp="1"/>
          </p:cNvSpPr>
          <p:nvPr>
            <p:ph type="title"/>
          </p:nvPr>
        </p:nvSpPr>
        <p:spPr>
          <a:xfrm>
            <a:off x="979142" y="-154247"/>
            <a:ext cx="10515600" cy="1325563"/>
          </a:xfrm>
        </p:spPr>
        <p:txBody>
          <a:bodyPr>
            <a:normAutofit/>
          </a:bodyPr>
          <a:lstStyle/>
          <a:p>
            <a:r>
              <a:rPr lang="en-US" sz="4000" b="1" dirty="0"/>
              <a:t>Where does SEA fit into decision-making/planning?</a:t>
            </a:r>
          </a:p>
        </p:txBody>
      </p:sp>
    </p:spTree>
    <p:extLst>
      <p:ext uri="{BB962C8B-B14F-4D97-AF65-F5344CB8AC3E}">
        <p14:creationId xmlns:p14="http://schemas.microsoft.com/office/powerpoint/2010/main" val="408335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 turbines at sunset">
            <a:extLst>
              <a:ext uri="{FF2B5EF4-FFF2-40B4-BE49-F238E27FC236}">
                <a16:creationId xmlns:a16="http://schemas.microsoft.com/office/drawing/2014/main" id="{97241E17-B1C4-B3A5-E625-AC1D1BDDB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5864" y="5094357"/>
            <a:ext cx="2628899" cy="1752599"/>
          </a:xfrm>
          <a:prstGeom prst="rect">
            <a:avLst/>
          </a:prstGeom>
        </p:spPr>
      </p:pic>
      <p:sp>
        <p:nvSpPr>
          <p:cNvPr id="2" name="Title 1">
            <a:extLst>
              <a:ext uri="{FF2B5EF4-FFF2-40B4-BE49-F238E27FC236}">
                <a16:creationId xmlns:a16="http://schemas.microsoft.com/office/drawing/2014/main" id="{7B5E04FE-AF5D-EF0F-A80A-151D2FEA6C57}"/>
              </a:ext>
            </a:extLst>
          </p:cNvPr>
          <p:cNvSpPr>
            <a:spLocks noGrp="1"/>
          </p:cNvSpPr>
          <p:nvPr>
            <p:ph type="title"/>
          </p:nvPr>
        </p:nvSpPr>
        <p:spPr>
          <a:xfrm>
            <a:off x="344713" y="-19346"/>
            <a:ext cx="10515600" cy="1325563"/>
          </a:xfrm>
        </p:spPr>
        <p:txBody>
          <a:bodyPr/>
          <a:lstStyle/>
          <a:p>
            <a:r>
              <a:rPr lang="en-US" b="1" dirty="0"/>
              <a:t>Need for a Central Valley SESA</a:t>
            </a:r>
          </a:p>
        </p:txBody>
      </p:sp>
      <p:sp>
        <p:nvSpPr>
          <p:cNvPr id="3" name="Content Placeholder 2">
            <a:extLst>
              <a:ext uri="{FF2B5EF4-FFF2-40B4-BE49-F238E27FC236}">
                <a16:creationId xmlns:a16="http://schemas.microsoft.com/office/drawing/2014/main" id="{7463C645-43CF-905E-315C-786BE64B4269}"/>
              </a:ext>
            </a:extLst>
          </p:cNvPr>
          <p:cNvSpPr>
            <a:spLocks noGrp="1"/>
          </p:cNvSpPr>
          <p:nvPr>
            <p:ph idx="1"/>
          </p:nvPr>
        </p:nvSpPr>
        <p:spPr>
          <a:xfrm>
            <a:off x="356676" y="1295331"/>
            <a:ext cx="7535637" cy="4351338"/>
          </a:xfrm>
        </p:spPr>
        <p:txBody>
          <a:bodyPr>
            <a:noAutofit/>
          </a:bodyPr>
          <a:lstStyle/>
          <a:p>
            <a:pPr marL="457200" indent="-457200">
              <a:spcBef>
                <a:spcPts val="600"/>
              </a:spcBef>
              <a:spcAft>
                <a:spcPts val="1200"/>
              </a:spcAft>
              <a:buFont typeface="+mj-lt"/>
              <a:buAutoNum type="arabicPeriod"/>
            </a:pPr>
            <a:r>
              <a:rPr lang="en-US" sz="2000" dirty="0"/>
              <a:t>Namibia’s Green Hydrogen and Derivatives Strategy (2022) targets a 10–12 Mtpa GH₂-equivalent economy by 2050, positioning GH₂ as a major future energy sector.</a:t>
            </a:r>
          </a:p>
          <a:p>
            <a:pPr marL="457200" indent="-457200">
              <a:spcBef>
                <a:spcPts val="600"/>
              </a:spcBef>
              <a:spcAft>
                <a:spcPts val="1200"/>
              </a:spcAft>
              <a:buFont typeface="+mj-lt"/>
              <a:buAutoNum type="arabicPeriod"/>
            </a:pPr>
            <a:r>
              <a:rPr lang="en-US" sz="2000" dirty="0"/>
              <a:t>A large GH₂ industry could generate significant macro-economic benefits, including new jobs, skills, and value-chain opportunities domestically and globally.</a:t>
            </a:r>
          </a:p>
          <a:p>
            <a:pPr marL="457200" indent="-457200">
              <a:spcBef>
                <a:spcPts val="600"/>
              </a:spcBef>
              <a:spcAft>
                <a:spcPts val="1200"/>
              </a:spcAft>
              <a:buFont typeface="+mj-lt"/>
              <a:buAutoNum type="arabicPeriod"/>
            </a:pPr>
            <a:r>
              <a:rPr lang="en-US" sz="2000" dirty="0"/>
              <a:t>Developing the sector requires major infrastructure, including renewable power (wind and solar), desalination plants, and extensive transport networks.</a:t>
            </a:r>
          </a:p>
          <a:p>
            <a:pPr marL="457200" indent="-457200">
              <a:spcBef>
                <a:spcPts val="600"/>
              </a:spcBef>
              <a:spcAft>
                <a:spcPts val="1200"/>
              </a:spcAft>
              <a:buFont typeface="+mj-lt"/>
              <a:buAutoNum type="arabicPeriod"/>
            </a:pPr>
            <a:r>
              <a:rPr lang="en-US" sz="2000" dirty="0"/>
              <a:t>These developments will require large land areas and resource inputs, many located in sparsely populated but ecologically sensitive regions of Namibia.</a:t>
            </a:r>
          </a:p>
          <a:p>
            <a:pPr marL="457200" indent="-457200">
              <a:spcBef>
                <a:spcPts val="600"/>
              </a:spcBef>
              <a:spcAft>
                <a:spcPts val="1200"/>
              </a:spcAft>
              <a:buFont typeface="+mj-lt"/>
              <a:buAutoNum type="arabicPeriod"/>
            </a:pPr>
            <a:r>
              <a:rPr lang="en-US" sz="2000" dirty="0"/>
              <a:t>Early impact avoidance, mitigation, and evidence-based planning are essential to ensure GH₂ development delivers benefits without undermining environmental sustainability.</a:t>
            </a:r>
          </a:p>
        </p:txBody>
      </p:sp>
      <p:pic>
        <p:nvPicPr>
          <p:cNvPr id="5" name="Picture 4" descr="How is Green Hydrogen Produced?">
            <a:extLst>
              <a:ext uri="{FF2B5EF4-FFF2-40B4-BE49-F238E27FC236}">
                <a16:creationId xmlns:a16="http://schemas.microsoft.com/office/drawing/2014/main" id="{EF4B4ABA-A304-972C-7DE3-2CEB5E782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1975" y="3556432"/>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dirt road through a desert&#10;&#10;Description automatically generated">
            <a:extLst>
              <a:ext uri="{FF2B5EF4-FFF2-40B4-BE49-F238E27FC236}">
                <a16:creationId xmlns:a16="http://schemas.microsoft.com/office/drawing/2014/main" id="{D28D30F6-E045-0947-8D28-30621E2FE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925" y="2025686"/>
            <a:ext cx="2628900" cy="1733550"/>
          </a:xfrm>
          <a:prstGeom prst="rect">
            <a:avLst/>
          </a:prstGeom>
        </p:spPr>
      </p:pic>
      <p:pic>
        <p:nvPicPr>
          <p:cNvPr id="8" name="Picture 7" descr="A tree in the desert&#10;&#10;Description automatically generated">
            <a:extLst>
              <a:ext uri="{FF2B5EF4-FFF2-40B4-BE49-F238E27FC236}">
                <a16:creationId xmlns:a16="http://schemas.microsoft.com/office/drawing/2014/main" id="{AB41592A-F75D-1F42-84CD-E90667F6B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4488" y="23744"/>
            <a:ext cx="2143125" cy="2143125"/>
          </a:xfrm>
          <a:prstGeom prst="rect">
            <a:avLst/>
          </a:prstGeom>
        </p:spPr>
      </p:pic>
    </p:spTree>
    <p:extLst>
      <p:ext uri="{BB962C8B-B14F-4D97-AF65-F5344CB8AC3E}">
        <p14:creationId xmlns:p14="http://schemas.microsoft.com/office/powerpoint/2010/main" val="334927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59DBC-DFB3-146B-5AFC-7A77A00AC89C}"/>
              </a:ext>
            </a:extLst>
          </p:cNvPr>
          <p:cNvSpPr>
            <a:spLocks noGrp="1"/>
          </p:cNvSpPr>
          <p:nvPr>
            <p:ph type="title"/>
          </p:nvPr>
        </p:nvSpPr>
        <p:spPr>
          <a:xfrm>
            <a:off x="99484" y="2522205"/>
            <a:ext cx="2270131" cy="2314491"/>
          </a:xfrm>
        </p:spPr>
        <p:txBody>
          <a:bodyPr>
            <a:normAutofit/>
          </a:bodyPr>
          <a:lstStyle/>
          <a:p>
            <a:r>
              <a:rPr lang="en-US" sz="1600" dirty="0"/>
              <a:t>Map of the study area – </a:t>
            </a:r>
            <a:br>
              <a:rPr lang="en-US" sz="1600" dirty="0"/>
            </a:br>
            <a:r>
              <a:rPr lang="en-US" sz="1600" dirty="0"/>
              <a:t>200 000 km</a:t>
            </a:r>
            <a:r>
              <a:rPr lang="en-US" sz="1600" baseline="30000" dirty="0"/>
              <a:t>2 </a:t>
            </a:r>
            <a:r>
              <a:rPr lang="en-US" sz="1600" dirty="0"/>
              <a:t> ~25% of Namibia</a:t>
            </a:r>
            <a:endParaRPr lang="en-US" sz="1600" baseline="30000" dirty="0"/>
          </a:p>
        </p:txBody>
      </p:sp>
      <p:pic>
        <p:nvPicPr>
          <p:cNvPr id="4" name="Picture 3">
            <a:extLst>
              <a:ext uri="{FF2B5EF4-FFF2-40B4-BE49-F238E27FC236}">
                <a16:creationId xmlns:a16="http://schemas.microsoft.com/office/drawing/2014/main" id="{71A35732-01F6-A349-0A18-8EE48A803626}"/>
              </a:ext>
            </a:extLst>
          </p:cNvPr>
          <p:cNvPicPr>
            <a:picLocks noChangeAspect="1"/>
          </p:cNvPicPr>
          <p:nvPr/>
        </p:nvPicPr>
        <p:blipFill>
          <a:blip r:embed="rId2"/>
          <a:stretch>
            <a:fillRect/>
          </a:stretch>
        </p:blipFill>
        <p:spPr>
          <a:xfrm>
            <a:off x="2487902" y="0"/>
            <a:ext cx="9685498" cy="6858000"/>
          </a:xfrm>
          <a:prstGeom prst="rect">
            <a:avLst/>
          </a:prstGeom>
        </p:spPr>
      </p:pic>
      <p:sp>
        <p:nvSpPr>
          <p:cNvPr id="3" name="Title 1">
            <a:extLst>
              <a:ext uri="{FF2B5EF4-FFF2-40B4-BE49-F238E27FC236}">
                <a16:creationId xmlns:a16="http://schemas.microsoft.com/office/drawing/2014/main" id="{F7028B75-2DCD-56E2-A140-729438E0B9EE}"/>
              </a:ext>
            </a:extLst>
          </p:cNvPr>
          <p:cNvSpPr txBox="1">
            <a:spLocks/>
          </p:cNvSpPr>
          <p:nvPr/>
        </p:nvSpPr>
        <p:spPr>
          <a:xfrm>
            <a:off x="99483" y="-544845"/>
            <a:ext cx="2270131" cy="2314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032C50"/>
                </a:solidFill>
                <a:latin typeface="Arial"/>
                <a:ea typeface="+mj-ea"/>
                <a:cs typeface="Arial"/>
              </a:defRPr>
            </a:lvl1pPr>
          </a:lstStyle>
          <a:p>
            <a:r>
              <a:rPr lang="en-US" sz="3200" dirty="0"/>
              <a:t>SESA study area</a:t>
            </a:r>
            <a:endParaRPr lang="en-US" sz="3200" baseline="30000" dirty="0"/>
          </a:p>
        </p:txBody>
      </p:sp>
    </p:spTree>
    <p:extLst>
      <p:ext uri="{BB962C8B-B14F-4D97-AF65-F5344CB8AC3E}">
        <p14:creationId xmlns:p14="http://schemas.microsoft.com/office/powerpoint/2010/main" val="399414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7837-9D5A-027E-753C-C9954C939AA9}"/>
              </a:ext>
            </a:extLst>
          </p:cNvPr>
          <p:cNvSpPr>
            <a:spLocks noGrp="1"/>
          </p:cNvSpPr>
          <p:nvPr>
            <p:ph type="title"/>
          </p:nvPr>
        </p:nvSpPr>
        <p:spPr>
          <a:xfrm>
            <a:off x="361267" y="28575"/>
            <a:ext cx="12362791" cy="973138"/>
          </a:xfrm>
        </p:spPr>
        <p:txBody>
          <a:bodyPr>
            <a:normAutofit/>
          </a:bodyPr>
          <a:lstStyle/>
          <a:p>
            <a:r>
              <a:rPr lang="en-US" sz="3200" dirty="0"/>
              <a:t>GH2/PtX -- A complex technological/infrastructure system</a:t>
            </a:r>
          </a:p>
        </p:txBody>
      </p:sp>
      <p:pic>
        <p:nvPicPr>
          <p:cNvPr id="5" name="Picture 4">
            <a:extLst>
              <a:ext uri="{FF2B5EF4-FFF2-40B4-BE49-F238E27FC236}">
                <a16:creationId xmlns:a16="http://schemas.microsoft.com/office/drawing/2014/main" id="{F19840BA-6660-DA09-2F2F-66CD7CBFCC11}"/>
              </a:ext>
            </a:extLst>
          </p:cNvPr>
          <p:cNvPicPr>
            <a:picLocks noChangeAspect="1"/>
          </p:cNvPicPr>
          <p:nvPr/>
        </p:nvPicPr>
        <p:blipFill>
          <a:blip r:embed="rId2"/>
          <a:stretch>
            <a:fillRect/>
          </a:stretch>
        </p:blipFill>
        <p:spPr>
          <a:xfrm>
            <a:off x="1573529" y="1086475"/>
            <a:ext cx="8346014" cy="4714250"/>
          </a:xfrm>
          <a:prstGeom prst="rect">
            <a:avLst/>
          </a:prstGeom>
        </p:spPr>
      </p:pic>
      <p:sp>
        <p:nvSpPr>
          <p:cNvPr id="3" name="TextBox 2">
            <a:extLst>
              <a:ext uri="{FF2B5EF4-FFF2-40B4-BE49-F238E27FC236}">
                <a16:creationId xmlns:a16="http://schemas.microsoft.com/office/drawing/2014/main" id="{A3300A21-6674-EAF1-0579-11EB53CF962A}"/>
              </a:ext>
            </a:extLst>
          </p:cNvPr>
          <p:cNvSpPr txBox="1"/>
          <p:nvPr/>
        </p:nvSpPr>
        <p:spPr>
          <a:xfrm>
            <a:off x="446992" y="6142662"/>
            <a:ext cx="12070081" cy="646331"/>
          </a:xfrm>
          <a:prstGeom prst="rect">
            <a:avLst/>
          </a:prstGeom>
          <a:noFill/>
        </p:spPr>
        <p:txBody>
          <a:bodyPr wrap="square" rtlCol="0">
            <a:spAutoFit/>
          </a:bodyPr>
          <a:lstStyle/>
          <a:p>
            <a:r>
              <a:rPr lang="en-US" i="1" dirty="0"/>
              <a:t>Schreiner &amp; Snyman van der Walt et al (2024) Managing the Impacts of a Green Hydrogen/Power-to-X Economy: An Environmental Assessment Guideline for South Africa. CSIR: Stellenbosch. Report no: CSIR/SPLA/SECO/ IR/2024/0005/B </a:t>
            </a:r>
          </a:p>
        </p:txBody>
      </p:sp>
    </p:spTree>
    <p:extLst>
      <p:ext uri="{BB962C8B-B14F-4D97-AF65-F5344CB8AC3E}">
        <p14:creationId xmlns:p14="http://schemas.microsoft.com/office/powerpoint/2010/main" val="344408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EC4161-9E4E-D177-272F-A1B908A4DC65}"/>
              </a:ext>
            </a:extLst>
          </p:cNvPr>
          <p:cNvPicPr>
            <a:picLocks noChangeAspect="1"/>
          </p:cNvPicPr>
          <p:nvPr/>
        </p:nvPicPr>
        <p:blipFill>
          <a:blip r:embed="rId2"/>
          <a:stretch>
            <a:fillRect/>
          </a:stretch>
        </p:blipFill>
        <p:spPr>
          <a:xfrm>
            <a:off x="1466997" y="981075"/>
            <a:ext cx="8582935" cy="4909228"/>
          </a:xfrm>
          <a:prstGeom prst="rect">
            <a:avLst/>
          </a:prstGeom>
        </p:spPr>
      </p:pic>
      <p:sp>
        <p:nvSpPr>
          <p:cNvPr id="4" name="TextBox 3">
            <a:extLst>
              <a:ext uri="{FF2B5EF4-FFF2-40B4-BE49-F238E27FC236}">
                <a16:creationId xmlns:a16="http://schemas.microsoft.com/office/drawing/2014/main" id="{EC167316-891E-FFC8-1EC2-5B932F08F4FC}"/>
              </a:ext>
            </a:extLst>
          </p:cNvPr>
          <p:cNvSpPr txBox="1"/>
          <p:nvPr/>
        </p:nvSpPr>
        <p:spPr>
          <a:xfrm>
            <a:off x="361267" y="6142662"/>
            <a:ext cx="12070081" cy="646331"/>
          </a:xfrm>
          <a:prstGeom prst="rect">
            <a:avLst/>
          </a:prstGeom>
          <a:noFill/>
        </p:spPr>
        <p:txBody>
          <a:bodyPr wrap="square" rtlCol="0">
            <a:spAutoFit/>
          </a:bodyPr>
          <a:lstStyle/>
          <a:p>
            <a:r>
              <a:rPr lang="en-US" i="1" dirty="0"/>
              <a:t>Schreiner &amp; Snyman van der Walt et al (2024) Managing the Impacts of a Green Hydrogen/Power-to-X Economy: An Environmental Assessment Guideline for South Africa. CSIR: Stellenbosch. Report no: CSIR/SPLA/SECO/ IR/2024/0005/B </a:t>
            </a:r>
          </a:p>
        </p:txBody>
      </p:sp>
      <p:sp>
        <p:nvSpPr>
          <p:cNvPr id="2" name="Title 1">
            <a:extLst>
              <a:ext uri="{FF2B5EF4-FFF2-40B4-BE49-F238E27FC236}">
                <a16:creationId xmlns:a16="http://schemas.microsoft.com/office/drawing/2014/main" id="{7E7B9B69-7934-1FCD-BB76-9670F5BD31CE}"/>
              </a:ext>
            </a:extLst>
          </p:cNvPr>
          <p:cNvSpPr>
            <a:spLocks noGrp="1"/>
          </p:cNvSpPr>
          <p:nvPr>
            <p:ph type="title"/>
          </p:nvPr>
        </p:nvSpPr>
        <p:spPr>
          <a:xfrm>
            <a:off x="361267" y="0"/>
            <a:ext cx="12362791" cy="973138"/>
          </a:xfrm>
        </p:spPr>
        <p:txBody>
          <a:bodyPr>
            <a:normAutofit/>
          </a:bodyPr>
          <a:lstStyle/>
          <a:p>
            <a:r>
              <a:rPr lang="en-US" sz="3200" dirty="0"/>
              <a:t>GH2/PtX -- A complex technological/infrastructure system</a:t>
            </a:r>
          </a:p>
        </p:txBody>
      </p:sp>
    </p:spTree>
    <p:extLst>
      <p:ext uri="{BB962C8B-B14F-4D97-AF65-F5344CB8AC3E}">
        <p14:creationId xmlns:p14="http://schemas.microsoft.com/office/powerpoint/2010/main" val="294841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F2E5071AFAF34D87728E2404FCFCDB" ma:contentTypeVersion="11" ma:contentTypeDescription="Create a new document." ma:contentTypeScope="" ma:versionID="a687b0c6d5e8a21c59721db4632996dc">
  <xsd:schema xmlns:xsd="http://www.w3.org/2001/XMLSchema" xmlns:xs="http://www.w3.org/2001/XMLSchema" xmlns:p="http://schemas.microsoft.com/office/2006/metadata/properties" xmlns:ns2="781430fd-eabc-495c-b85d-e966e01248c2" targetNamespace="http://schemas.microsoft.com/office/2006/metadata/properties" ma:root="true" ma:fieldsID="e93b38a6730271f08dfa682d1fc978c4" ns2:_="">
    <xsd:import namespace="781430fd-eabc-495c-b85d-e966e0124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430fd-eabc-495c-b85d-e966e0124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02efd5e-dc8e-4eb5-87c0-19f852f5e25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1430fd-eabc-495c-b85d-e966e01248c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B73948-78DB-43C0-9EC1-8EAD7DC8B8AA}"/>
</file>

<file path=customXml/itemProps2.xml><?xml version="1.0" encoding="utf-8"?>
<ds:datastoreItem xmlns:ds="http://schemas.openxmlformats.org/officeDocument/2006/customXml" ds:itemID="{AC8442F4-9634-4ED7-8C1B-05CFB267CB83}">
  <ds:schemaRefs>
    <ds:schemaRef ds:uri="http://schemas.openxmlformats.org/package/2006/metadata/core-properties"/>
    <ds:schemaRef ds:uri="http://www.w3.org/XML/1998/namespace"/>
    <ds:schemaRef ds:uri="http://purl.org/dc/dcmitype/"/>
    <ds:schemaRef ds:uri="http://schemas.microsoft.com/office/2006/documentManagement/types"/>
    <ds:schemaRef ds:uri="781430fd-eabc-495c-b85d-e966e01248c2"/>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C526307-D98B-4FCE-9BC1-F8F99F1675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3562</TotalTime>
  <Words>1369</Words>
  <Application>Microsoft Office PowerPoint</Application>
  <PresentationFormat>Widescreen</PresentationFormat>
  <Paragraphs>224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Calibri Light</vt:lpstr>
      <vt:lpstr>Office Theme</vt:lpstr>
      <vt:lpstr>PowerPoint Presentation</vt:lpstr>
      <vt:lpstr>Our experience in SESA and GH2/PtX</vt:lpstr>
      <vt:lpstr>PowerPoint Presentation</vt:lpstr>
      <vt:lpstr>PowerPoint Presentation</vt:lpstr>
      <vt:lpstr>Where does SEA fit into decision-making/planning?</vt:lpstr>
      <vt:lpstr>Need for a Central Valley SESA</vt:lpstr>
      <vt:lpstr>Map of the study area –  200 000 km2  ~25% of Namibia</vt:lpstr>
      <vt:lpstr>GH2/PtX -- A complex technological/infrastructure system</vt:lpstr>
      <vt:lpstr>GH2/PtX -- A complex technological/infrastructure system</vt:lpstr>
      <vt:lpstr>Scope of technology/infrastructure considered in the SESA </vt:lpstr>
      <vt:lpstr>Study methods - scenarios</vt:lpstr>
      <vt:lpstr>Study methods – scenario quantifications</vt:lpstr>
      <vt:lpstr>Study methods – Sensitivity</vt:lpstr>
      <vt:lpstr>Study methods – Risk/Opportunity Assessment </vt:lpstr>
      <vt:lpstr>Knowledge production process</vt:lpstr>
      <vt:lpstr>Proposed SESA Chapters (draft)</vt:lpstr>
      <vt:lpstr>Indicative chapter structure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Babalwa Mqokeli</dc:creator>
  <cp:lastModifiedBy>Greg Schreiner</cp:lastModifiedBy>
  <cp:revision>80</cp:revision>
  <dcterms:created xsi:type="dcterms:W3CDTF">2024-02-06T06:00:43Z</dcterms:created>
  <dcterms:modified xsi:type="dcterms:W3CDTF">2026-06-08T19:34:03Z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0x010100F1F2E5071AFAF34D87728E2404FCFCDB</vt:lpwstr>
  </property>
  <property fmtid="{D5CDD505-2E9C-101B-9397-08002B2CF9AE}" pid="3" name="g11341b1290f4e2290757047a7c85362">
    <vt:lpwstr/>
  </property>
  <property fmtid="{D5CDD505-2E9C-101B-9397-08002B2CF9AE}" pid="4" name="ProposalPhase">
    <vt:lpwstr/>
  </property>
  <property fmtid="{D5CDD505-2E9C-101B-9397-08002B2CF9AE}" pid="5" name="ZutariDocumentType">
    <vt:lpwstr/>
  </property>
  <property fmtid="{D5CDD505-2E9C-101B-9397-08002B2CF9AE}" pid="6" name="MediaServiceImageTags">
    <vt:lpwstr/>
  </property>
  <property fmtid="{D5CDD505-2E9C-101B-9397-08002B2CF9AE}" pid="7" name="lad1fd3da6e341e2a8ac56c4f85583e3">
    <vt:lpwstr/>
  </property>
  <property fmtid="{D5CDD505-2E9C-101B-9397-08002B2CF9AE}" pid="8" name="TaxCatchAll">
    <vt:lpwstr/>
  </property>
  <property fmtid="{D5CDD505-2E9C-101B-9397-08002B2CF9AE}" pid="9" name="ZutariDiscipline">
    <vt:lpwstr/>
  </property>
  <property fmtid="{D5CDD505-2E9C-101B-9397-08002B2CF9AE}" pid="10" name="ped0d251ea0f491c884d8282acce22c2">
    <vt:lpwstr/>
  </property>
</Properties>
</file>